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5"/>
  </p:notesMasterIdLst>
  <p:sldIdLst>
    <p:sldId id="256" r:id="rId5"/>
    <p:sldId id="257" r:id="rId6"/>
    <p:sldId id="260" r:id="rId7"/>
    <p:sldId id="263" r:id="rId8"/>
    <p:sldId id="272" r:id="rId9"/>
    <p:sldId id="274" r:id="rId10"/>
    <p:sldId id="275" r:id="rId11"/>
    <p:sldId id="266" r:id="rId12"/>
    <p:sldId id="276" r:id="rId13"/>
    <p:sldId id="267" r:id="rId14"/>
    <p:sldId id="268" r:id="rId15"/>
    <p:sldId id="277" r:id="rId16"/>
    <p:sldId id="273" r:id="rId17"/>
    <p:sldId id="278" r:id="rId18"/>
    <p:sldId id="279" r:id="rId19"/>
    <p:sldId id="280" r:id="rId20"/>
    <p:sldId id="281" r:id="rId21"/>
    <p:sldId id="282" r:id="rId22"/>
    <p:sldId id="283" r:id="rId23"/>
    <p:sldId id="27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7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1ADBE8-8571-49D1-B205-416C5DD3B792}" v="1" dt="2020-07-24T10:14:05.9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904"/>
    <p:restoredTop sz="83307"/>
  </p:normalViewPr>
  <p:slideViewPr>
    <p:cSldViewPr snapToGrid="0" snapToObjects="1">
      <p:cViewPr varScale="1">
        <p:scale>
          <a:sx n="60" d="100"/>
          <a:sy n="60" d="100"/>
        </p:scale>
        <p:origin x="696" y="6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loe Purcell" userId="63a8ec87-d6be-4446-b9e6-222d5ad8c2bd" providerId="ADAL" clId="{9B1ADBE8-8571-49D1-B205-416C5DD3B792}"/>
    <pc:docChg chg="modSld">
      <pc:chgData name="Chloe Purcell" userId="63a8ec87-d6be-4446-b9e6-222d5ad8c2bd" providerId="ADAL" clId="{9B1ADBE8-8571-49D1-B205-416C5DD3B792}" dt="2020-07-24T10:14:07.394" v="0" actId="20577"/>
      <pc:docMkLst>
        <pc:docMk/>
      </pc:docMkLst>
      <pc:sldChg chg="modNotesTx">
        <pc:chgData name="Chloe Purcell" userId="63a8ec87-d6be-4446-b9e6-222d5ad8c2bd" providerId="ADAL" clId="{9B1ADBE8-8571-49D1-B205-416C5DD3B792}" dt="2020-07-24T10:14:07.394" v="0" actId="20577"/>
        <pc:sldMkLst>
          <pc:docMk/>
          <pc:sldMk cId="2278683900" sldId="2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90C675-9671-B743-85D4-8D47E89CC98A}" type="datetimeFigureOut">
              <a:rPr lang="en-US" smtClean="0"/>
              <a:t>7/24/2020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8CB5-2A9F-394B-8DB6-B2BA1EF28692}" type="slidenum">
              <a:rPr lang="en-US" smtClean="0"/>
              <a:t>‹#›</a:t>
            </a:fld>
            <a:endParaRPr lang="en-US"/>
          </a:p>
        </p:txBody>
      </p:sp>
    </p:spTree>
    <p:extLst>
      <p:ext uri="{BB962C8B-B14F-4D97-AF65-F5344CB8AC3E}">
        <p14:creationId xmlns:p14="http://schemas.microsoft.com/office/powerpoint/2010/main" val="195566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https://youtu.be/KGZVnCN5494</a:t>
            </a:r>
          </a:p>
          <a:p>
            <a:r>
              <a:rPr lang="en-GB" dirty="0"/>
              <a:t>Please ensure you have fully read the accompanying teacher notes and explanations before teaching this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C6E8CB5-2A9F-394B-8DB6-B2BA1EF28692}" type="slidenum">
              <a:rPr lang="en-US" smtClean="0"/>
              <a:t>1</a:t>
            </a:fld>
            <a:endParaRPr lang="en-US"/>
          </a:p>
        </p:txBody>
      </p:sp>
    </p:spTree>
    <p:extLst>
      <p:ext uri="{BB962C8B-B14F-4D97-AF65-F5344CB8AC3E}">
        <p14:creationId xmlns:p14="http://schemas.microsoft.com/office/powerpoint/2010/main" val="350683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10</a:t>
            </a:fld>
            <a:endParaRPr lang="en-US"/>
          </a:p>
        </p:txBody>
      </p:sp>
    </p:spTree>
    <p:extLst>
      <p:ext uri="{BB962C8B-B14F-4D97-AF65-F5344CB8AC3E}">
        <p14:creationId xmlns:p14="http://schemas.microsoft.com/office/powerpoint/2010/main" val="29015011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11</a:t>
            </a:fld>
            <a:endParaRPr lang="en-US"/>
          </a:p>
        </p:txBody>
      </p:sp>
    </p:spTree>
    <p:extLst>
      <p:ext uri="{BB962C8B-B14F-4D97-AF65-F5344CB8AC3E}">
        <p14:creationId xmlns:p14="http://schemas.microsoft.com/office/powerpoint/2010/main" val="1681979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12</a:t>
            </a:fld>
            <a:endParaRPr lang="en-US"/>
          </a:p>
        </p:txBody>
      </p:sp>
    </p:spTree>
    <p:extLst>
      <p:ext uri="{BB962C8B-B14F-4D97-AF65-F5344CB8AC3E}">
        <p14:creationId xmlns:p14="http://schemas.microsoft.com/office/powerpoint/2010/main" val="2146264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13</a:t>
            </a:fld>
            <a:endParaRPr lang="en-US"/>
          </a:p>
        </p:txBody>
      </p:sp>
    </p:spTree>
    <p:extLst>
      <p:ext uri="{BB962C8B-B14F-4D97-AF65-F5344CB8AC3E}">
        <p14:creationId xmlns:p14="http://schemas.microsoft.com/office/powerpoint/2010/main" val="4434736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14</a:t>
            </a:fld>
            <a:endParaRPr lang="en-US"/>
          </a:p>
        </p:txBody>
      </p:sp>
    </p:spTree>
    <p:extLst>
      <p:ext uri="{BB962C8B-B14F-4D97-AF65-F5344CB8AC3E}">
        <p14:creationId xmlns:p14="http://schemas.microsoft.com/office/powerpoint/2010/main" val="2039556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15</a:t>
            </a:fld>
            <a:endParaRPr lang="en-US"/>
          </a:p>
        </p:txBody>
      </p:sp>
    </p:spTree>
    <p:extLst>
      <p:ext uri="{BB962C8B-B14F-4D97-AF65-F5344CB8AC3E}">
        <p14:creationId xmlns:p14="http://schemas.microsoft.com/office/powerpoint/2010/main" val="4710726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16</a:t>
            </a:fld>
            <a:endParaRPr lang="en-US"/>
          </a:p>
        </p:txBody>
      </p:sp>
    </p:spTree>
    <p:extLst>
      <p:ext uri="{BB962C8B-B14F-4D97-AF65-F5344CB8AC3E}">
        <p14:creationId xmlns:p14="http://schemas.microsoft.com/office/powerpoint/2010/main" val="3511057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17</a:t>
            </a:fld>
            <a:endParaRPr lang="en-US"/>
          </a:p>
        </p:txBody>
      </p:sp>
    </p:spTree>
    <p:extLst>
      <p:ext uri="{BB962C8B-B14F-4D97-AF65-F5344CB8AC3E}">
        <p14:creationId xmlns:p14="http://schemas.microsoft.com/office/powerpoint/2010/main" val="39437053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18</a:t>
            </a:fld>
            <a:endParaRPr lang="en-US"/>
          </a:p>
        </p:txBody>
      </p:sp>
    </p:spTree>
    <p:extLst>
      <p:ext uri="{BB962C8B-B14F-4D97-AF65-F5344CB8AC3E}">
        <p14:creationId xmlns:p14="http://schemas.microsoft.com/office/powerpoint/2010/main" val="25515321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19</a:t>
            </a:fld>
            <a:endParaRPr lang="en-US"/>
          </a:p>
        </p:txBody>
      </p:sp>
    </p:spTree>
    <p:extLst>
      <p:ext uri="{BB962C8B-B14F-4D97-AF65-F5344CB8AC3E}">
        <p14:creationId xmlns:p14="http://schemas.microsoft.com/office/powerpoint/2010/main" val="3893095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a:t>
            </a:fld>
            <a:endParaRPr lang="en-US"/>
          </a:p>
        </p:txBody>
      </p:sp>
    </p:spTree>
    <p:extLst>
      <p:ext uri="{BB962C8B-B14F-4D97-AF65-F5344CB8AC3E}">
        <p14:creationId xmlns:p14="http://schemas.microsoft.com/office/powerpoint/2010/main" val="11061451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20</a:t>
            </a:fld>
            <a:endParaRPr lang="en-US"/>
          </a:p>
        </p:txBody>
      </p:sp>
    </p:spTree>
    <p:extLst>
      <p:ext uri="{BB962C8B-B14F-4D97-AF65-F5344CB8AC3E}">
        <p14:creationId xmlns:p14="http://schemas.microsoft.com/office/powerpoint/2010/main" val="28274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3</a:t>
            </a:fld>
            <a:endParaRPr lang="en-US"/>
          </a:p>
        </p:txBody>
      </p:sp>
    </p:spTree>
    <p:extLst>
      <p:ext uri="{BB962C8B-B14F-4D97-AF65-F5344CB8AC3E}">
        <p14:creationId xmlns:p14="http://schemas.microsoft.com/office/powerpoint/2010/main" val="467861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4</a:t>
            </a:fld>
            <a:endParaRPr lang="en-US"/>
          </a:p>
        </p:txBody>
      </p:sp>
    </p:spTree>
    <p:extLst>
      <p:ext uri="{BB962C8B-B14F-4D97-AF65-F5344CB8AC3E}">
        <p14:creationId xmlns:p14="http://schemas.microsoft.com/office/powerpoint/2010/main" val="3047261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5</a:t>
            </a:fld>
            <a:endParaRPr lang="en-US"/>
          </a:p>
        </p:txBody>
      </p:sp>
    </p:spTree>
    <p:extLst>
      <p:ext uri="{BB962C8B-B14F-4D97-AF65-F5344CB8AC3E}">
        <p14:creationId xmlns:p14="http://schemas.microsoft.com/office/powerpoint/2010/main" val="3282385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6</a:t>
            </a:fld>
            <a:endParaRPr lang="en-US"/>
          </a:p>
        </p:txBody>
      </p:sp>
    </p:spTree>
    <p:extLst>
      <p:ext uri="{BB962C8B-B14F-4D97-AF65-F5344CB8AC3E}">
        <p14:creationId xmlns:p14="http://schemas.microsoft.com/office/powerpoint/2010/main" val="3089245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7</a:t>
            </a:fld>
            <a:endParaRPr lang="en-US"/>
          </a:p>
        </p:txBody>
      </p:sp>
    </p:spTree>
    <p:extLst>
      <p:ext uri="{BB962C8B-B14F-4D97-AF65-F5344CB8AC3E}">
        <p14:creationId xmlns:p14="http://schemas.microsoft.com/office/powerpoint/2010/main" val="2964424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8</a:t>
            </a:fld>
            <a:endParaRPr lang="en-US"/>
          </a:p>
        </p:txBody>
      </p:sp>
    </p:spTree>
    <p:extLst>
      <p:ext uri="{BB962C8B-B14F-4D97-AF65-F5344CB8AC3E}">
        <p14:creationId xmlns:p14="http://schemas.microsoft.com/office/powerpoint/2010/main" val="42842992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9</a:t>
            </a:fld>
            <a:endParaRPr lang="en-US"/>
          </a:p>
        </p:txBody>
      </p:sp>
    </p:spTree>
    <p:extLst>
      <p:ext uri="{BB962C8B-B14F-4D97-AF65-F5344CB8AC3E}">
        <p14:creationId xmlns:p14="http://schemas.microsoft.com/office/powerpoint/2010/main" val="105413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8610-7B03-254D-8924-4116C27186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12506FD-0F07-224F-BBCB-58B8EB8C04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4905868-F028-3244-9E8E-2CC5EEA1B6BE}"/>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4B305E4F-45FA-7E42-AFB9-2A74B66EC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D8F7A-AC0D-954D-90C4-E3B2695406AB}"/>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4090808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95F3F-B85B-874B-8B24-0C2E1498046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154E86-4500-8743-B88C-C4034EFE42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A74BF7-BC30-FB4A-8A2C-A6F5B82E406E}"/>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1E3FCB64-0AB3-454B-8EA1-206AC765CC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49BBF-E479-A444-8059-62645C274A75}"/>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67996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76C8FE-595D-2C4C-B9D9-0C7E438AFF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751AC07-4248-8644-AEB4-B19126B12A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5872D-EB68-8440-9E7A-6C20B105C80C}"/>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219F9386-FDB8-7048-80BE-D69971D435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EE09F-F75B-654F-9418-1E267E0DA2A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7562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6C14-4BCC-A145-9CEE-74E85DAF165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EE5667E-EF07-5840-817D-D938D4FDC2F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AE1CA-3E0C-A447-892D-E65E4BBACCD9}"/>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9160281A-2733-6F4E-AD45-8A76B74F2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6A7636-5FB2-2B41-8895-4B87B7111FAD}"/>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20546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6FC4-FC07-FB4C-A5E4-A19AB4903C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7882C0-EDD3-3141-9E78-633C22700C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CFE6105-454C-ED42-A078-6EF3DF0E8B3B}"/>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72B0AEBF-71C0-E945-838F-7792E90A9B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04DB7-0A5F-9347-B76E-D6F9795A6289}"/>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377040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A607-87C8-7D4B-A294-8B63765377E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B29D68D-7F92-174F-8C62-B4237E1D17D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C66341D-417A-1B42-9368-CE2D0BEBAB2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04449B-29D0-C84A-B010-576E9475CCDF}"/>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6" name="Footer Placeholder 5">
            <a:extLst>
              <a:ext uri="{FF2B5EF4-FFF2-40B4-BE49-F238E27FC236}">
                <a16:creationId xmlns:a16="http://schemas.microsoft.com/office/drawing/2014/main" id="{B1DD37B3-3536-FC4E-BD90-CC6074A8AE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1D4A24-31DC-C54C-8F77-F3EAA9AD6660}"/>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70388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70D8-94C0-BF4B-A7DC-DF44FF01B25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6A816F5-F51E-3C4A-8BED-38E6D80D04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613D53-395E-2C4D-915C-F7CC98AFE4D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E08AF91-CF18-A446-B0D9-B38118493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8392F58-96CA-0041-A6E8-39E1F35CF9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314DA5D-7C46-6249-9268-11A73FD61E4E}"/>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8" name="Footer Placeholder 7">
            <a:extLst>
              <a:ext uri="{FF2B5EF4-FFF2-40B4-BE49-F238E27FC236}">
                <a16:creationId xmlns:a16="http://schemas.microsoft.com/office/drawing/2014/main" id="{8E45D159-8C4A-784D-9C5C-B1DDDED3BE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E7F52E-8677-0347-B34B-8D00EAC5A5B1}"/>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2733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DBB45-2E2A-B14F-9974-5923B192C48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32DE4F7-448C-B149-A647-199ABAD0D448}"/>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4" name="Footer Placeholder 3">
            <a:extLst>
              <a:ext uri="{FF2B5EF4-FFF2-40B4-BE49-F238E27FC236}">
                <a16:creationId xmlns:a16="http://schemas.microsoft.com/office/drawing/2014/main" id="{1B057206-3CFB-C940-9D65-61BBD1EDB1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B97976-66BE-5547-9FEC-F6B72DFB71EA}"/>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2788399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CCD80-CC2D-8B42-99C0-57A910113C5D}"/>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3" name="Footer Placeholder 2">
            <a:extLst>
              <a:ext uri="{FF2B5EF4-FFF2-40B4-BE49-F238E27FC236}">
                <a16:creationId xmlns:a16="http://schemas.microsoft.com/office/drawing/2014/main" id="{DFA7E046-BA46-7C44-934F-EF5D42AB35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E31C74-C380-F345-9F77-C23C0D1E76A2}"/>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37482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6A7C8-8997-FB42-8CA8-69EA26CD96E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7F6977-5E4C-9642-B60A-E96DCE6DDB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DF7F6F0-1310-964B-827A-70ABC75BD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08DA099-5CFD-084C-9788-1EFD4D87742C}"/>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6" name="Footer Placeholder 5">
            <a:extLst>
              <a:ext uri="{FF2B5EF4-FFF2-40B4-BE49-F238E27FC236}">
                <a16:creationId xmlns:a16="http://schemas.microsoft.com/office/drawing/2014/main" id="{01635531-683D-BD45-8B20-BDC1E7DE7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72106-8C53-D54A-8E7F-9674119405D8}"/>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69376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1EABE-847B-0E45-BD63-12A7E200B0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3E1B0D6-DFA6-5A49-BBC7-7911E3D12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ABFC2-26BD-694A-A730-2256E4BDA4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7FA0DA-0BC2-F74B-9CB4-F73AC583B06A}"/>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6" name="Footer Placeholder 5">
            <a:extLst>
              <a:ext uri="{FF2B5EF4-FFF2-40B4-BE49-F238E27FC236}">
                <a16:creationId xmlns:a16="http://schemas.microsoft.com/office/drawing/2014/main" id="{FBFDD277-E73E-EE46-A0CD-1403FF1F9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03695C-D6F4-3447-990D-6411524C67D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8930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A3495D-D4EF-B149-9908-77FE2F53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9188A91-1876-324E-A1DD-477C9FF5F1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3014A1-9FE5-A34C-8BFE-36457AEA70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AC44EDBA-2A2A-A94B-8C33-E60FA0A006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467DA56-4668-D145-A398-F5A870F121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4F7CD-575E-8A4C-8122-164C9A408EFF}" type="slidenum">
              <a:rPr lang="en-US" smtClean="0"/>
              <a:t>‹#›</a:t>
            </a:fld>
            <a:endParaRPr lang="en-US"/>
          </a:p>
        </p:txBody>
      </p:sp>
    </p:spTree>
    <p:extLst>
      <p:ext uri="{BB962C8B-B14F-4D97-AF65-F5344CB8AC3E}">
        <p14:creationId xmlns:p14="http://schemas.microsoft.com/office/powerpoint/2010/main" val="39153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safeproject.org.uk/"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thehideout.org.uk/children/home/" TargetMode="External"/><Relationship Id="rId4" Type="http://schemas.openxmlformats.org/officeDocument/2006/relationships/hyperlink" Target="https://www.childline.org.uk/"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hyperlink" Target="https://vimeo.com/397425468/67b3bff078"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538A7B5-B32D-421E-B110-AB5B1A7CC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D36999-26F8-45E4-AB41-D485D0B0B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40012"/>
            <a:ext cx="12191999" cy="2803359"/>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30F8DA27-CE91-4AEB-B854-6F06B5485E3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23563" r="8214" b="45501"/>
          <a:stretch/>
        </p:blipFill>
        <p:spPr>
          <a:xfrm flipV="1">
            <a:off x="1" y="2404067"/>
            <a:ext cx="12191999" cy="2539327"/>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sp>
        <p:nvSpPr>
          <p:cNvPr id="2" name="Title 1">
            <a:extLst>
              <a:ext uri="{FF2B5EF4-FFF2-40B4-BE49-F238E27FC236}">
                <a16:creationId xmlns:a16="http://schemas.microsoft.com/office/drawing/2014/main" id="{CD33CB02-D202-E544-8F00-82588809239D}"/>
              </a:ext>
            </a:extLst>
          </p:cNvPr>
          <p:cNvSpPr>
            <a:spLocks noGrp="1"/>
          </p:cNvSpPr>
          <p:nvPr>
            <p:ph type="ctrTitle"/>
          </p:nvPr>
        </p:nvSpPr>
        <p:spPr>
          <a:xfrm>
            <a:off x="750745" y="4332369"/>
            <a:ext cx="10640754" cy="1578925"/>
          </a:xfrm>
        </p:spPr>
        <p:txBody>
          <a:bodyPr anchor="b">
            <a:noAutofit/>
          </a:bodyPr>
          <a:lstStyle/>
          <a:p>
            <a:r>
              <a:rPr lang="en-US" sz="5400" dirty="0">
                <a:solidFill>
                  <a:srgbClr val="FFFFFF"/>
                </a:solidFill>
              </a:rPr>
              <a:t>KS3 Healthy Relationships:</a:t>
            </a:r>
            <a:br>
              <a:rPr lang="en-US" sz="5400" dirty="0">
                <a:solidFill>
                  <a:srgbClr val="FFFFFF"/>
                </a:solidFill>
              </a:rPr>
            </a:br>
            <a:r>
              <a:rPr lang="en-US" sz="5400" dirty="0">
                <a:solidFill>
                  <a:srgbClr val="FFFFFF"/>
                </a:solidFill>
              </a:rPr>
              <a:t>Hope and Donte – Lesson Two</a:t>
            </a:r>
          </a:p>
        </p:txBody>
      </p:sp>
      <p:pic>
        <p:nvPicPr>
          <p:cNvPr id="32" name="Picture 31">
            <a:extLst>
              <a:ext uri="{FF2B5EF4-FFF2-40B4-BE49-F238E27FC236}">
                <a16:creationId xmlns:a16="http://schemas.microsoft.com/office/drawing/2014/main" id="{F7AF4E20-3DDE-4998-96BE-44EE182540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1" r="8214" b="86237"/>
          <a:stretch/>
        </p:blipFill>
        <p:spPr>
          <a:xfrm flipV="1">
            <a:off x="0" y="5616534"/>
            <a:ext cx="12191999" cy="1129775"/>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pic>
        <p:nvPicPr>
          <p:cNvPr id="13" name="Picture 12" descr="A picture containing clock&#10;&#10;Description automatically generated">
            <a:extLst>
              <a:ext uri="{FF2B5EF4-FFF2-40B4-BE49-F238E27FC236}">
                <a16:creationId xmlns:a16="http://schemas.microsoft.com/office/drawing/2014/main" id="{663D5396-0E7C-2147-B236-FB253C2F0ABC}"/>
              </a:ext>
            </a:extLst>
          </p:cNvPr>
          <p:cNvPicPr>
            <a:picLocks noChangeAspect="1"/>
          </p:cNvPicPr>
          <p:nvPr/>
        </p:nvPicPr>
        <p:blipFill>
          <a:blip r:embed="rId4"/>
          <a:stretch>
            <a:fillRect/>
          </a:stretch>
        </p:blipFill>
        <p:spPr>
          <a:xfrm>
            <a:off x="0" y="1317474"/>
            <a:ext cx="6129089" cy="1532273"/>
          </a:xfrm>
          <a:prstGeom prst="rect">
            <a:avLst/>
          </a:prstGeom>
        </p:spPr>
      </p:pic>
      <p:pic>
        <p:nvPicPr>
          <p:cNvPr id="14" name="Picture 13" descr="A picture containing bedroom, room, table, bed&#10;&#10;Description automatically generated">
            <a:extLst>
              <a:ext uri="{FF2B5EF4-FFF2-40B4-BE49-F238E27FC236}">
                <a16:creationId xmlns:a16="http://schemas.microsoft.com/office/drawing/2014/main" id="{9362B015-63E5-8D45-8A57-2197FDEACCA8}"/>
              </a:ext>
            </a:extLst>
          </p:cNvPr>
          <p:cNvPicPr>
            <a:picLocks noChangeAspect="1"/>
          </p:cNvPicPr>
          <p:nvPr/>
        </p:nvPicPr>
        <p:blipFill>
          <a:blip r:embed="rId5"/>
          <a:stretch>
            <a:fillRect/>
          </a:stretch>
        </p:blipFill>
        <p:spPr>
          <a:xfrm>
            <a:off x="6459679" y="362662"/>
            <a:ext cx="5401730" cy="31325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278683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Content Placeholder 7" descr="A picture containing photo, posing, room, person&#10;&#10;Description automatically generated">
            <a:extLst>
              <a:ext uri="{FF2B5EF4-FFF2-40B4-BE49-F238E27FC236}">
                <a16:creationId xmlns:a16="http://schemas.microsoft.com/office/drawing/2014/main" id="{008C7F97-BE17-1549-804B-4A74BC179F4C}"/>
              </a:ext>
            </a:extLst>
          </p:cNvPr>
          <p:cNvPicPr>
            <a:picLocks noGrp="1" noChangeAspect="1"/>
          </p:cNvPicPr>
          <p:nvPr>
            <p:ph idx="1"/>
          </p:nvPr>
        </p:nvPicPr>
        <p:blipFill rotWithShape="1">
          <a:blip r:embed="rId3"/>
          <a:srcRect t="2192"/>
          <a:stretch/>
        </p:blipFill>
        <p:spPr>
          <a:xfrm>
            <a:off x="20" y="1282"/>
            <a:ext cx="12191980" cy="6856718"/>
          </a:xfrm>
          <a:prstGeom prst="rect">
            <a:avLst/>
          </a:prstGeom>
        </p:spPr>
      </p:pic>
      <p:sp>
        <p:nvSpPr>
          <p:cNvPr id="5" name="Content Placeholder 2">
            <a:extLst>
              <a:ext uri="{FF2B5EF4-FFF2-40B4-BE49-F238E27FC236}">
                <a16:creationId xmlns:a16="http://schemas.microsoft.com/office/drawing/2014/main" id="{ABF605D9-B763-A14B-8BCD-9C8C218FAABE}"/>
              </a:ext>
            </a:extLst>
          </p:cNvPr>
          <p:cNvSpPr txBox="1">
            <a:spLocks/>
          </p:cNvSpPr>
          <p:nvPr/>
        </p:nvSpPr>
        <p:spPr>
          <a:xfrm>
            <a:off x="5315919" y="1496581"/>
            <a:ext cx="6596682" cy="522968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br>
              <a:rPr lang="en-GB" sz="2000" dirty="0"/>
            </a:br>
            <a:endParaRPr lang="en-US" sz="2000" dirty="0">
              <a:solidFill>
                <a:srgbClr val="000000"/>
              </a:solidFill>
            </a:endParaRPr>
          </a:p>
        </p:txBody>
      </p:sp>
      <p:sp>
        <p:nvSpPr>
          <p:cNvPr id="9" name="Rectangle 8">
            <a:extLst>
              <a:ext uri="{FF2B5EF4-FFF2-40B4-BE49-F238E27FC236}">
                <a16:creationId xmlns:a16="http://schemas.microsoft.com/office/drawing/2014/main" id="{24370EC7-7156-D34F-A973-328AF46DF0FF}"/>
              </a:ext>
            </a:extLst>
          </p:cNvPr>
          <p:cNvSpPr/>
          <p:nvPr/>
        </p:nvSpPr>
        <p:spPr>
          <a:xfrm>
            <a:off x="460541" y="119093"/>
            <a:ext cx="11270917" cy="954107"/>
          </a:xfrm>
          <a:prstGeom prst="rect">
            <a:avLst/>
          </a:prstGeom>
          <a:solidFill>
            <a:srgbClr val="18A7E0">
              <a:alpha val="60000"/>
            </a:srgbClr>
          </a:solidFill>
        </p:spPr>
        <p:style>
          <a:lnRef idx="1">
            <a:schemeClr val="accent1"/>
          </a:lnRef>
          <a:fillRef idx="2">
            <a:schemeClr val="accent1"/>
          </a:fillRef>
          <a:effectRef idx="1">
            <a:schemeClr val="accent1"/>
          </a:effectRef>
          <a:fontRef idx="minor">
            <a:schemeClr val="dk1"/>
          </a:fontRef>
        </p:style>
        <p:txBody>
          <a:bodyPr wrap="square">
            <a:spAutoFit/>
          </a:bodyPr>
          <a:lstStyle/>
          <a:p>
            <a:pPr algn="ctr">
              <a:spcAft>
                <a:spcPts val="800"/>
              </a:spcAft>
            </a:pPr>
            <a:r>
              <a:rPr lang="en-GB" sz="28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Having a difficult conversation with a friend can be really challenging because you don’t know how the other person is going to react. </a:t>
            </a:r>
            <a:endParaRPr lang="en-GB" sz="2800" dirty="0">
              <a:latin typeface="Times New Roman" panose="02020603050405020304" pitchFamily="18" charset="0"/>
              <a:ea typeface="Times New Roman" panose="02020603050405020304" pitchFamily="18" charset="0"/>
            </a:endParaRPr>
          </a:p>
        </p:txBody>
      </p:sp>
      <p:pic>
        <p:nvPicPr>
          <p:cNvPr id="21" name="Picture 20" descr="A picture containing clock&#10;&#10;Description automatically generated">
            <a:extLst>
              <a:ext uri="{FF2B5EF4-FFF2-40B4-BE49-F238E27FC236}">
                <a16:creationId xmlns:a16="http://schemas.microsoft.com/office/drawing/2014/main" id="{19D366CD-FA1C-8A49-B8A0-2A8569F79427}"/>
              </a:ext>
            </a:extLst>
          </p:cNvPr>
          <p:cNvPicPr>
            <a:picLocks noChangeAspect="1"/>
          </p:cNvPicPr>
          <p:nvPr/>
        </p:nvPicPr>
        <p:blipFill>
          <a:blip r:embed="rId4"/>
          <a:stretch>
            <a:fillRect/>
          </a:stretch>
        </p:blipFill>
        <p:spPr>
          <a:xfrm>
            <a:off x="0" y="6032631"/>
            <a:ext cx="3290624" cy="824087"/>
          </a:xfrm>
          <a:prstGeom prst="rect">
            <a:avLst/>
          </a:prstGeom>
          <a:solidFill>
            <a:schemeClr val="bg1">
              <a:alpha val="59000"/>
            </a:schemeClr>
          </a:solidFill>
        </p:spPr>
      </p:pic>
    </p:spTree>
    <p:extLst>
      <p:ext uri="{BB962C8B-B14F-4D97-AF65-F5344CB8AC3E}">
        <p14:creationId xmlns:p14="http://schemas.microsoft.com/office/powerpoint/2010/main" val="3286841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lose up of a logo&#10;&#10;Description automatically generated">
            <a:extLst>
              <a:ext uri="{FF2B5EF4-FFF2-40B4-BE49-F238E27FC236}">
                <a16:creationId xmlns:a16="http://schemas.microsoft.com/office/drawing/2014/main" id="{0934B2B5-34D9-FB4E-A185-2FB36B59A188}"/>
              </a:ext>
            </a:extLst>
          </p:cNvPr>
          <p:cNvPicPr>
            <a:picLocks noChangeAspect="1"/>
          </p:cNvPicPr>
          <p:nvPr/>
        </p:nvPicPr>
        <p:blipFill rotWithShape="1">
          <a:blip r:embed="rId3">
            <a:alphaModFix/>
          </a:blip>
          <a:srcRect l="578" r="9857"/>
          <a:stretch/>
        </p:blipFill>
        <p:spPr>
          <a:xfrm>
            <a:off x="6083786" y="-168316"/>
            <a:ext cx="6261330" cy="3932313"/>
          </a:xfrm>
          <a:prstGeom prst="rect">
            <a:avLst/>
          </a:prstGeom>
          <a:effectLst>
            <a:softEdge rad="533400"/>
          </a:effectLst>
        </p:spPr>
      </p:pic>
      <p:pic>
        <p:nvPicPr>
          <p:cNvPr id="5" name="Picture 4" descr="A picture containing photo, posing, room, person&#10;&#10;Description automatically generated">
            <a:extLst>
              <a:ext uri="{FF2B5EF4-FFF2-40B4-BE49-F238E27FC236}">
                <a16:creationId xmlns:a16="http://schemas.microsoft.com/office/drawing/2014/main" id="{0B000F4A-E487-A741-AF29-E335C3FADCF9}"/>
              </a:ext>
            </a:extLst>
          </p:cNvPr>
          <p:cNvPicPr>
            <a:picLocks noChangeAspect="1"/>
          </p:cNvPicPr>
          <p:nvPr/>
        </p:nvPicPr>
        <p:blipFill rotWithShape="1">
          <a:blip r:embed="rId4"/>
          <a:srcRect r="14562" b="1"/>
          <a:stretch/>
        </p:blipFill>
        <p:spPr>
          <a:xfrm>
            <a:off x="6089904" y="2487166"/>
            <a:ext cx="6263640" cy="4215384"/>
          </a:xfrm>
          <a:prstGeom prst="rect">
            <a:avLst/>
          </a:prstGeom>
          <a:effectLst>
            <a:softEdge rad="533400"/>
          </a:effectLst>
        </p:spPr>
      </p:pic>
      <p:pic>
        <p:nvPicPr>
          <p:cNvPr id="40" name="Picture 39">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27483" y="263536"/>
            <a:ext cx="4087844" cy="1211579"/>
          </a:xfrm>
        </p:spPr>
        <p:txBody>
          <a:bodyPr vert="horz" lIns="91440" tIns="45720" rIns="91440" bIns="45720" rtlCol="0">
            <a:normAutofit/>
          </a:bodyPr>
          <a:lstStyle/>
          <a:p>
            <a:r>
              <a:rPr lang="en-US" sz="4000" b="1" dirty="0">
                <a:solidFill>
                  <a:srgbClr val="18A7E0"/>
                </a:solidFill>
                <a:latin typeface="+mn-lt"/>
              </a:rPr>
              <a:t>Activity Four</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27483" y="1138048"/>
            <a:ext cx="6831044" cy="5407348"/>
          </a:xfrm>
        </p:spPr>
        <p:txBody>
          <a:bodyPr vert="horz" lIns="91440" tIns="45720" rIns="91440" bIns="45720" rtlCol="0" anchor="ctr">
            <a:normAutofit fontScale="92500" lnSpcReduction="10000"/>
          </a:bodyPr>
          <a:lstStyle/>
          <a:p>
            <a:r>
              <a:rPr lang="en-GB" dirty="0"/>
              <a:t>When having these difficult conversations, it can be really helpful to have a script in your mind, so that you say everything you need to (with confidence!). You can start a difficult conversation like this:</a:t>
            </a:r>
          </a:p>
          <a:p>
            <a:pPr marL="457200" lvl="1" indent="0">
              <a:buNone/>
            </a:pPr>
            <a:r>
              <a:rPr lang="en-GB" dirty="0"/>
              <a:t>1. I have something to tell you...</a:t>
            </a:r>
            <a:br>
              <a:rPr lang="en-GB" dirty="0"/>
            </a:br>
            <a:r>
              <a:rPr lang="en-GB" dirty="0"/>
              <a:t>2. Here’s what I’m afraid will happen when I tell you...</a:t>
            </a:r>
            <a:br>
              <a:rPr lang="en-GB" dirty="0"/>
            </a:br>
            <a:r>
              <a:rPr lang="en-GB" dirty="0"/>
              <a:t>3. Here’s what I want to have happen...</a:t>
            </a:r>
            <a:br>
              <a:rPr lang="en-GB" dirty="0"/>
            </a:br>
            <a:r>
              <a:rPr lang="en-GB" dirty="0"/>
              <a:t>4. Here’s what I have to tell you....</a:t>
            </a:r>
          </a:p>
          <a:p>
            <a:endParaRPr lang="en-GB" dirty="0"/>
          </a:p>
          <a:p>
            <a:r>
              <a:rPr lang="en-GB" dirty="0"/>
              <a:t>Work with a partner to script a ‘difficult conversation’ from one of the scenarios we have just discussed. </a:t>
            </a:r>
            <a:r>
              <a:rPr lang="en-GB" b="1" dirty="0">
                <a:solidFill>
                  <a:srgbClr val="18A7E0"/>
                </a:solidFill>
              </a:rPr>
              <a:t>You will be writing a script between two friends who are in a healthy relationship.</a:t>
            </a:r>
            <a:endParaRPr lang="en-US" b="1" dirty="0">
              <a:solidFill>
                <a:srgbClr val="18A7E0"/>
              </a:solidFill>
            </a:endParaRPr>
          </a:p>
        </p:txBody>
      </p:sp>
    </p:spTree>
    <p:extLst>
      <p:ext uri="{BB962C8B-B14F-4D97-AF65-F5344CB8AC3E}">
        <p14:creationId xmlns:p14="http://schemas.microsoft.com/office/powerpoint/2010/main" val="232083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logo&#10;&#10;Description automatically generated">
            <a:extLst>
              <a:ext uri="{FF2B5EF4-FFF2-40B4-BE49-F238E27FC236}">
                <a16:creationId xmlns:a16="http://schemas.microsoft.com/office/drawing/2014/main" id="{0934B2B5-34D9-FB4E-A185-2FB36B59A188}"/>
              </a:ext>
            </a:extLst>
          </p:cNvPr>
          <p:cNvPicPr>
            <a:picLocks noChangeAspect="1"/>
          </p:cNvPicPr>
          <p:nvPr/>
        </p:nvPicPr>
        <p:blipFill rotWithShape="1">
          <a:blip r:embed="rId3">
            <a:alphaModFix/>
          </a:blip>
          <a:srcRect l="578" r="9857"/>
          <a:stretch/>
        </p:blipFill>
        <p:spPr>
          <a:xfrm>
            <a:off x="6083786" y="-168316"/>
            <a:ext cx="6261330" cy="3932313"/>
          </a:xfrm>
          <a:prstGeom prst="rect">
            <a:avLst/>
          </a:prstGeom>
          <a:effectLst>
            <a:softEdge rad="533400"/>
          </a:effectLst>
        </p:spPr>
      </p:pic>
      <p:pic>
        <p:nvPicPr>
          <p:cNvPr id="5" name="Picture 4" descr="A picture containing photo, posing, room, person&#10;&#10;Description automatically generated">
            <a:extLst>
              <a:ext uri="{FF2B5EF4-FFF2-40B4-BE49-F238E27FC236}">
                <a16:creationId xmlns:a16="http://schemas.microsoft.com/office/drawing/2014/main" id="{0B000F4A-E487-A741-AF29-E335C3FADCF9}"/>
              </a:ext>
            </a:extLst>
          </p:cNvPr>
          <p:cNvPicPr>
            <a:picLocks noChangeAspect="1"/>
          </p:cNvPicPr>
          <p:nvPr/>
        </p:nvPicPr>
        <p:blipFill rotWithShape="1">
          <a:blip r:embed="rId4"/>
          <a:srcRect r="14562" b="1"/>
          <a:stretch/>
        </p:blipFill>
        <p:spPr>
          <a:xfrm>
            <a:off x="6089904" y="2487166"/>
            <a:ext cx="6263640" cy="4215384"/>
          </a:xfrm>
          <a:prstGeom prst="rect">
            <a:avLst/>
          </a:prstGeom>
          <a:effectLst>
            <a:softEdge rad="533400"/>
          </a:effectLst>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27482" y="154509"/>
            <a:ext cx="5847875" cy="874512"/>
          </a:xfrm>
        </p:spPr>
        <p:txBody>
          <a:bodyPr vert="horz" lIns="91440" tIns="45720" rIns="91440" bIns="45720" rtlCol="0">
            <a:normAutofit/>
          </a:bodyPr>
          <a:lstStyle/>
          <a:p>
            <a:r>
              <a:rPr lang="en-US" sz="4000" b="1" dirty="0">
                <a:solidFill>
                  <a:srgbClr val="18A7E0"/>
                </a:solidFill>
                <a:latin typeface="+mn-lt"/>
              </a:rPr>
              <a:t>Practicing your Scripts</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27483" y="882317"/>
            <a:ext cx="5889162" cy="5820234"/>
          </a:xfrm>
        </p:spPr>
        <p:txBody>
          <a:bodyPr vert="horz" lIns="91440" tIns="45720" rIns="91440" bIns="45720" rtlCol="0" anchor="ctr">
            <a:normAutofit fontScale="92500" lnSpcReduction="20000"/>
          </a:bodyPr>
          <a:lstStyle/>
          <a:p>
            <a:r>
              <a:rPr lang="en-GB" sz="2000" dirty="0"/>
              <a:t>You and your partner will practice reading your script twice. You will switch parts so you both get a chance to practice reading both parts of the script. </a:t>
            </a:r>
          </a:p>
          <a:p>
            <a:r>
              <a:rPr lang="en-GB" sz="2000" dirty="0"/>
              <a:t>It is really important that when you are having a difficult conversation that you are as confident and assertive as possible.</a:t>
            </a:r>
          </a:p>
          <a:p>
            <a:r>
              <a:rPr lang="en-GB" sz="2000" dirty="0"/>
              <a:t>You can do this by:</a:t>
            </a:r>
          </a:p>
          <a:p>
            <a:pPr lvl="1"/>
            <a:r>
              <a:rPr lang="en-GB" sz="1600" dirty="0"/>
              <a:t>making eye contact with the person </a:t>
            </a:r>
          </a:p>
          <a:p>
            <a:pPr lvl="1"/>
            <a:r>
              <a:rPr lang="en-GB" sz="1600" dirty="0"/>
              <a:t>keeping your arms unfolded</a:t>
            </a:r>
          </a:p>
          <a:p>
            <a:pPr lvl="1"/>
            <a:r>
              <a:rPr lang="en-GB" sz="1600" dirty="0"/>
              <a:t>standing up straight </a:t>
            </a:r>
          </a:p>
          <a:p>
            <a:pPr lvl="1"/>
            <a:r>
              <a:rPr lang="en-GB" sz="1600" dirty="0"/>
              <a:t>speaking in a calm way</a:t>
            </a:r>
          </a:p>
          <a:p>
            <a:pPr lvl="1"/>
            <a:r>
              <a:rPr lang="en-GB" sz="1600" dirty="0"/>
              <a:t>speaking slowly, and remembering to breathe </a:t>
            </a:r>
          </a:p>
          <a:p>
            <a:pPr lvl="1"/>
            <a:r>
              <a:rPr lang="en-GB" sz="1600" dirty="0"/>
              <a:t>taking a deep breath if you feel anxious </a:t>
            </a:r>
          </a:p>
          <a:p>
            <a:pPr lvl="1"/>
            <a:r>
              <a:rPr lang="en-GB" sz="1600" dirty="0"/>
              <a:t>being firm and sometimes repeating your point, calmly</a:t>
            </a:r>
          </a:p>
          <a:p>
            <a:pPr lvl="1"/>
            <a:endParaRPr lang="en-GB" sz="1600" dirty="0"/>
          </a:p>
          <a:p>
            <a:r>
              <a:rPr lang="en-GB" sz="2000" dirty="0"/>
              <a:t>If you are playing the part of the friend who is being spoken to, it is important that you also show you are a good friend and listener by: </a:t>
            </a:r>
          </a:p>
          <a:p>
            <a:pPr lvl="1"/>
            <a:r>
              <a:rPr lang="en-GB" sz="1600" dirty="0"/>
              <a:t>making eye contact</a:t>
            </a:r>
          </a:p>
          <a:p>
            <a:pPr lvl="1"/>
            <a:r>
              <a:rPr lang="en-GB" sz="1600" dirty="0"/>
              <a:t>listening to the points your friend is making without interrupting </a:t>
            </a:r>
          </a:p>
          <a:p>
            <a:pPr lvl="1"/>
            <a:r>
              <a:rPr lang="en-GB" sz="1600" dirty="0"/>
              <a:t>waiting your turn to speak</a:t>
            </a:r>
          </a:p>
          <a:p>
            <a:pPr lvl="1"/>
            <a:r>
              <a:rPr lang="en-GB" sz="1600" dirty="0"/>
              <a:t>making sure your body language is positive - e.g. facing the person (not away from them)</a:t>
            </a:r>
          </a:p>
        </p:txBody>
      </p:sp>
    </p:spTree>
    <p:extLst>
      <p:ext uri="{BB962C8B-B14F-4D97-AF65-F5344CB8AC3E}">
        <p14:creationId xmlns:p14="http://schemas.microsoft.com/office/powerpoint/2010/main" val="2652088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3CBF9E8-FFA8-BF4C-B273-7C2E36593E53}"/>
              </a:ext>
            </a:extLst>
          </p:cNvPr>
          <p:cNvPicPr>
            <a:picLocks noChangeAspect="1"/>
          </p:cNvPicPr>
          <p:nvPr/>
        </p:nvPicPr>
        <p:blipFill rotWithShape="1">
          <a:blip r:embed="rId3"/>
          <a:srcRect l="21710" r="765"/>
          <a:stretch/>
        </p:blipFill>
        <p:spPr>
          <a:xfrm>
            <a:off x="2734660" y="12699"/>
            <a:ext cx="9457339" cy="6875871"/>
          </a:xfrm>
          <a:prstGeom prst="rect">
            <a:avLst/>
          </a:prstGeom>
        </p:spPr>
      </p:pic>
      <p:pic>
        <p:nvPicPr>
          <p:cNvPr id="19" name="Picture 18" descr="A picture containing clock&#10;&#10;Description automatically generated">
            <a:extLst>
              <a:ext uri="{FF2B5EF4-FFF2-40B4-BE49-F238E27FC236}">
                <a16:creationId xmlns:a16="http://schemas.microsoft.com/office/drawing/2014/main" id="{FD907BF6-3B21-B84E-A2BF-78A2E134E21B}"/>
              </a:ext>
            </a:extLst>
          </p:cNvPr>
          <p:cNvPicPr>
            <a:picLocks noChangeAspect="1"/>
          </p:cNvPicPr>
          <p:nvPr/>
        </p:nvPicPr>
        <p:blipFill>
          <a:blip r:embed="rId4"/>
          <a:stretch>
            <a:fillRect/>
          </a:stretch>
        </p:blipFill>
        <p:spPr>
          <a:xfrm>
            <a:off x="8743594" y="6024969"/>
            <a:ext cx="3448406" cy="863601"/>
          </a:xfrm>
          <a:prstGeom prst="rect">
            <a:avLst/>
          </a:prstGeom>
          <a:solidFill>
            <a:schemeClr val="bg1">
              <a:alpha val="53000"/>
            </a:schemeClr>
          </a:solidFill>
        </p:spPr>
      </p:pic>
      <p:sp>
        <p:nvSpPr>
          <p:cNvPr id="7" name="Content Placeholder 2">
            <a:extLst>
              <a:ext uri="{FF2B5EF4-FFF2-40B4-BE49-F238E27FC236}">
                <a16:creationId xmlns:a16="http://schemas.microsoft.com/office/drawing/2014/main" id="{0044C6A3-2868-3D4C-B49D-8255813F4D29}"/>
              </a:ext>
            </a:extLst>
          </p:cNvPr>
          <p:cNvSpPr txBox="1">
            <a:spLocks/>
          </p:cNvSpPr>
          <p:nvPr/>
        </p:nvSpPr>
        <p:spPr>
          <a:xfrm>
            <a:off x="0" y="12699"/>
            <a:ext cx="4170947" cy="6875871"/>
          </a:xfrm>
          <a:prstGeom prst="rect">
            <a:avLst/>
          </a:prstGeom>
          <a:solidFill>
            <a:schemeClr val="bg1">
              <a:alpha val="80000"/>
            </a:schemeClr>
          </a:solid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2300" dirty="0"/>
          </a:p>
          <a:p>
            <a:r>
              <a:rPr lang="en-GB" sz="2300" dirty="0"/>
              <a:t>Hope chooses to end her relationship with Donte, however she says he </a:t>
            </a:r>
            <a:r>
              <a:rPr lang="en-GB" sz="2300" i="1" dirty="0">
                <a:solidFill>
                  <a:srgbClr val="18A7E0"/>
                </a:solidFill>
              </a:rPr>
              <a:t>"didn’t take the break-up well. I was scared of what he would do next, so I spoke to my teacher”. </a:t>
            </a:r>
          </a:p>
          <a:p>
            <a:r>
              <a:rPr lang="en-GB" sz="2300" dirty="0"/>
              <a:t>In her case, talking to a trusted adult was the right thing to do. </a:t>
            </a:r>
          </a:p>
          <a:p>
            <a:r>
              <a:rPr lang="en-GB" sz="2300" b="1" dirty="0"/>
              <a:t>Everybody has the right to feel safe all of the time</a:t>
            </a:r>
            <a:endParaRPr lang="en-US" sz="2300" dirty="0">
              <a:solidFill>
                <a:srgbClr val="000000"/>
              </a:solidFill>
            </a:endParaRPr>
          </a:p>
          <a:p>
            <a:r>
              <a:rPr lang="en-GB" sz="2300" dirty="0"/>
              <a:t>This applies just as much to our friendships as any other relationship.</a:t>
            </a:r>
          </a:p>
          <a:p>
            <a:r>
              <a:rPr lang="en-GB" sz="2300" dirty="0"/>
              <a:t>Just like Hope, if you feel unsafe, talking to a trusted adult is a sensible course of action. However, if you or your friends are ever in immediate danger the safest thing to do is call 999. </a:t>
            </a:r>
          </a:p>
          <a:p>
            <a:pPr marL="0" indent="0">
              <a:buNone/>
            </a:pPr>
            <a:endParaRPr lang="en-GB" sz="2300" dirty="0"/>
          </a:p>
        </p:txBody>
      </p:sp>
    </p:spTree>
    <p:extLst>
      <p:ext uri="{BB962C8B-B14F-4D97-AF65-F5344CB8AC3E}">
        <p14:creationId xmlns:p14="http://schemas.microsoft.com/office/powerpoint/2010/main" val="332739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177255" y="84446"/>
            <a:ext cx="3413725" cy="1311664"/>
          </a:xfrm>
        </p:spPr>
        <p:txBody>
          <a:bodyPr vert="horz" lIns="91440" tIns="45720" rIns="91440" bIns="45720" rtlCol="0">
            <a:normAutofit/>
          </a:bodyPr>
          <a:lstStyle/>
          <a:p>
            <a:r>
              <a:rPr lang="en-GB" b="1" dirty="0">
                <a:solidFill>
                  <a:srgbClr val="18A7E0"/>
                </a:solidFill>
                <a:latin typeface="+mn-lt"/>
              </a:rPr>
              <a:t>Activity Five</a:t>
            </a:r>
            <a:endParaRPr lang="en-US" b="1" dirty="0">
              <a:solidFill>
                <a:srgbClr val="000000"/>
              </a:solidFill>
              <a:latin typeface="+mn-lt"/>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177255" y="1187410"/>
            <a:ext cx="3413725" cy="4946995"/>
          </a:xfrm>
        </p:spPr>
        <p:txBody>
          <a:bodyPr vert="horz" wrap="square" lIns="91440" tIns="45720" rIns="91440" bIns="45720" rtlCol="0" anchor="ctr">
            <a:spAutoFit/>
          </a:bodyPr>
          <a:lstStyle/>
          <a:p>
            <a:pPr marL="0" indent="0">
              <a:buNone/>
            </a:pPr>
            <a:r>
              <a:rPr lang="en-GB" sz="2400" dirty="0"/>
              <a:t>There are other ways we can all keep ourselves safe on a day-to-day basis and these can also help us fill our lives with healthy, rather than unhealthy, friendships.</a:t>
            </a:r>
            <a:endParaRPr lang="en-GB" sz="2400" dirty="0">
              <a:solidFill>
                <a:srgbClr val="000000"/>
              </a:solidFill>
            </a:endParaRPr>
          </a:p>
          <a:p>
            <a:pPr marL="0" indent="0">
              <a:buNone/>
            </a:pPr>
            <a:r>
              <a:rPr lang="en-GB" sz="2400" dirty="0">
                <a:solidFill>
                  <a:srgbClr val="000000"/>
                </a:solidFill>
              </a:rPr>
              <a:t>Discuss the </a:t>
            </a:r>
            <a:r>
              <a:rPr lang="en-GB" sz="2400" b="1" dirty="0">
                <a:solidFill>
                  <a:srgbClr val="18A7E0"/>
                </a:solidFill>
              </a:rPr>
              <a:t>protective behaviours </a:t>
            </a:r>
            <a:r>
              <a:rPr lang="en-GB" sz="2400" dirty="0">
                <a:solidFill>
                  <a:srgbClr val="000000"/>
                </a:solidFill>
              </a:rPr>
              <a:t>that can help you build positive friendships. Can you add any further positive suggestions?</a:t>
            </a:r>
          </a:p>
          <a:p>
            <a:pPr marL="0" indent="0">
              <a:buNone/>
            </a:pPr>
            <a:endParaRPr lang="en-GB" sz="2000" dirty="0">
              <a:solidFill>
                <a:srgbClr val="000000"/>
              </a:solidFill>
            </a:endParaRPr>
          </a:p>
        </p:txBody>
      </p:sp>
      <p:pic>
        <p:nvPicPr>
          <p:cNvPr id="10" name="Picture 9" descr="A picture containing clock&#10;&#10;Description automatically generated">
            <a:extLst>
              <a:ext uri="{FF2B5EF4-FFF2-40B4-BE49-F238E27FC236}">
                <a16:creationId xmlns:a16="http://schemas.microsoft.com/office/drawing/2014/main" id="{B34DD9CB-4247-D142-ACF2-7922DCEF03A0}"/>
              </a:ext>
            </a:extLst>
          </p:cNvPr>
          <p:cNvPicPr>
            <a:picLocks noChangeAspect="1"/>
          </p:cNvPicPr>
          <p:nvPr/>
        </p:nvPicPr>
        <p:blipFill>
          <a:blip r:embed="rId3"/>
          <a:stretch>
            <a:fillRect/>
          </a:stretch>
        </p:blipFill>
        <p:spPr>
          <a:xfrm>
            <a:off x="0" y="6033913"/>
            <a:ext cx="3290624" cy="824087"/>
          </a:xfrm>
          <a:prstGeom prst="rect">
            <a:avLst/>
          </a:prstGeom>
        </p:spPr>
      </p:pic>
      <p:graphicFrame>
        <p:nvGraphicFramePr>
          <p:cNvPr id="4" name="Table 3">
            <a:extLst>
              <a:ext uri="{FF2B5EF4-FFF2-40B4-BE49-F238E27FC236}">
                <a16:creationId xmlns:a16="http://schemas.microsoft.com/office/drawing/2014/main" id="{1BF5B969-0676-3544-8204-2714689AB333}"/>
              </a:ext>
            </a:extLst>
          </p:cNvPr>
          <p:cNvGraphicFramePr>
            <a:graphicFrameLocks noGrp="1"/>
          </p:cNvGraphicFramePr>
          <p:nvPr>
            <p:extLst>
              <p:ext uri="{D42A27DB-BD31-4B8C-83A1-F6EECF244321}">
                <p14:modId xmlns:p14="http://schemas.microsoft.com/office/powerpoint/2010/main" val="544714645"/>
              </p:ext>
            </p:extLst>
          </p:nvPr>
        </p:nvGraphicFramePr>
        <p:xfrm>
          <a:off x="3667126" y="330267"/>
          <a:ext cx="7791450" cy="3949478"/>
        </p:xfrm>
        <a:graphic>
          <a:graphicData uri="http://schemas.openxmlformats.org/drawingml/2006/table">
            <a:tbl>
              <a:tblPr/>
              <a:tblGrid>
                <a:gridCol w="2597150">
                  <a:extLst>
                    <a:ext uri="{9D8B030D-6E8A-4147-A177-3AD203B41FA5}">
                      <a16:colId xmlns:a16="http://schemas.microsoft.com/office/drawing/2014/main" val="1186794797"/>
                    </a:ext>
                  </a:extLst>
                </a:gridCol>
                <a:gridCol w="2597150">
                  <a:extLst>
                    <a:ext uri="{9D8B030D-6E8A-4147-A177-3AD203B41FA5}">
                      <a16:colId xmlns:a16="http://schemas.microsoft.com/office/drawing/2014/main" val="2773633762"/>
                    </a:ext>
                  </a:extLst>
                </a:gridCol>
                <a:gridCol w="2597150">
                  <a:extLst>
                    <a:ext uri="{9D8B030D-6E8A-4147-A177-3AD203B41FA5}">
                      <a16:colId xmlns:a16="http://schemas.microsoft.com/office/drawing/2014/main" val="1007239709"/>
                    </a:ext>
                  </a:extLst>
                </a:gridCol>
              </a:tblGrid>
              <a:tr h="1260095">
                <a:tc>
                  <a:txBody>
                    <a:bodyPr/>
                    <a:lstStyle/>
                    <a:p>
                      <a:pPr algn="ctr" rtl="0" fontAlgn="t">
                        <a:spcBef>
                          <a:spcPts val="0"/>
                        </a:spcBef>
                        <a:spcAft>
                          <a:spcPts val="0"/>
                        </a:spcAft>
                      </a:pPr>
                      <a:r>
                        <a:rPr lang="en-GB" sz="1800" b="0" i="0" u="none" strike="noStrike" dirty="0">
                          <a:solidFill>
                            <a:srgbClr val="18A7E0"/>
                          </a:solidFill>
                          <a:effectLst/>
                          <a:latin typeface="Calibri" panose="020F0502020204030204" pitchFamily="34" charset="0"/>
                        </a:rPr>
                        <a:t>Stay connected to groups and/or people you feel safe and happy with</a:t>
                      </a:r>
                      <a:endParaRPr lang="en-GB" sz="2800" dirty="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en-GB" sz="1800" b="0" i="0" u="none" strike="noStrike">
                          <a:solidFill>
                            <a:srgbClr val="18A7E0"/>
                          </a:solidFill>
                          <a:effectLst/>
                          <a:latin typeface="Calibri" panose="020F0502020204030204" pitchFamily="34" charset="0"/>
                        </a:rPr>
                        <a:t>Get involved with activities that help you feel positive about life</a:t>
                      </a:r>
                      <a:endParaRPr lang="en-GB" sz="2800" dirty="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en-GB" sz="1800" b="0" i="0" u="none" strike="noStrike">
                          <a:solidFill>
                            <a:srgbClr val="18A7E0"/>
                          </a:solidFill>
                          <a:effectLst/>
                          <a:latin typeface="Calibri" panose="020F0502020204030204" pitchFamily="34" charset="0"/>
                        </a:rPr>
                        <a:t>Trust your gut instinct, if a situation feels unsafe, leave and tell someone you trust</a:t>
                      </a:r>
                      <a:endParaRPr lang="en-GB" sz="280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4915398"/>
                  </a:ext>
                </a:extLst>
              </a:tr>
              <a:tr h="1260095">
                <a:tc>
                  <a:txBody>
                    <a:bodyPr/>
                    <a:lstStyle/>
                    <a:p>
                      <a:pPr algn="ctr" rtl="0" fontAlgn="t">
                        <a:spcBef>
                          <a:spcPts val="0"/>
                        </a:spcBef>
                        <a:spcAft>
                          <a:spcPts val="0"/>
                        </a:spcAft>
                      </a:pPr>
                      <a:r>
                        <a:rPr lang="en-GB" sz="1800" b="0" i="0" u="none" strike="noStrike">
                          <a:solidFill>
                            <a:srgbClr val="18A7E0"/>
                          </a:solidFill>
                          <a:effectLst/>
                          <a:latin typeface="Calibri" panose="020F0502020204030204" pitchFamily="34" charset="0"/>
                        </a:rPr>
                        <a:t>Identify peers and adults you trust and could ask for help (your support network)</a:t>
                      </a:r>
                      <a:endParaRPr lang="en-GB" sz="280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en-GB" sz="1800" b="0" i="0" u="none" strike="noStrike">
                          <a:solidFill>
                            <a:srgbClr val="18A7E0"/>
                          </a:solidFill>
                          <a:effectLst/>
                          <a:latin typeface="Calibri" panose="020F0502020204030204" pitchFamily="34" charset="0"/>
                        </a:rPr>
                        <a:t>Look out for your friends and loved ones</a:t>
                      </a:r>
                      <a:endParaRPr lang="en-GB" sz="2800" dirty="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en-GB" sz="1800" b="0" i="0" u="none" strike="noStrike" dirty="0">
                          <a:solidFill>
                            <a:srgbClr val="18A7E0"/>
                          </a:solidFill>
                          <a:effectLst/>
                          <a:latin typeface="Calibri" panose="020F0502020204030204" pitchFamily="34" charset="0"/>
                        </a:rPr>
                        <a:t>Your feelings are important, you have someone you can talk to about your feelings</a:t>
                      </a:r>
                      <a:endParaRPr lang="en-GB" sz="2800" dirty="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2840049"/>
                  </a:ext>
                </a:extLst>
              </a:tr>
              <a:tr h="1429288">
                <a:tc>
                  <a:txBody>
                    <a:bodyPr/>
                    <a:lstStyle/>
                    <a:p>
                      <a:pPr algn="ctr" rtl="0" fontAlgn="t">
                        <a:spcBef>
                          <a:spcPts val="0"/>
                        </a:spcBef>
                        <a:spcAft>
                          <a:spcPts val="0"/>
                        </a:spcAft>
                      </a:pPr>
                      <a:r>
                        <a:rPr lang="en-GB" sz="1800" b="0" i="0" u="none" strike="noStrike">
                          <a:solidFill>
                            <a:srgbClr val="18A7E0"/>
                          </a:solidFill>
                          <a:effectLst/>
                          <a:latin typeface="Calibri" panose="020F0502020204030204" pitchFamily="34" charset="0"/>
                        </a:rPr>
                        <a:t>Prioritise self care through eating healthily and getting enough exercise</a:t>
                      </a:r>
                      <a:endParaRPr lang="en-GB" sz="2800" dirty="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en-GB" sz="1800" b="0" i="0" u="none" strike="noStrike">
                          <a:solidFill>
                            <a:srgbClr val="18A7E0"/>
                          </a:solidFill>
                          <a:effectLst/>
                          <a:latin typeface="Calibri" panose="020F0502020204030204" pitchFamily="34" charset="0"/>
                        </a:rPr>
                        <a:t>Develop confidence with your communication skills by practicing what you could say</a:t>
                      </a:r>
                      <a:endParaRPr lang="en-GB" sz="280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en-GB" sz="1800" b="0" i="0" u="none" strike="noStrike" dirty="0">
                          <a:solidFill>
                            <a:srgbClr val="18A7E0"/>
                          </a:solidFill>
                          <a:effectLst/>
                          <a:latin typeface="Calibri" panose="020F0502020204030204" pitchFamily="34" charset="0"/>
                        </a:rPr>
                        <a:t>Learn a new skill to encourage relaxation and mindfulness</a:t>
                      </a:r>
                      <a:endParaRPr lang="en-GB" sz="2800" dirty="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264285"/>
                  </a:ext>
                </a:extLst>
              </a:tr>
            </a:tbl>
          </a:graphicData>
        </a:graphic>
      </p:graphicFrame>
      <p:sp>
        <p:nvSpPr>
          <p:cNvPr id="6" name="Rectangle 1">
            <a:extLst>
              <a:ext uri="{FF2B5EF4-FFF2-40B4-BE49-F238E27FC236}">
                <a16:creationId xmlns:a16="http://schemas.microsoft.com/office/drawing/2014/main" id="{8322EEE0-653E-5443-AB11-66A885683B40}"/>
              </a:ext>
            </a:extLst>
          </p:cNvPr>
          <p:cNvSpPr>
            <a:spLocks noChangeArrowheads="1"/>
          </p:cNvSpPr>
          <p:nvPr/>
        </p:nvSpPr>
        <p:spPr bwMode="auto">
          <a:xfrm>
            <a:off x="2924175" y="271621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8" name="Picture 7" descr="A picture containing room&#10;&#10;Description automatically generated">
            <a:extLst>
              <a:ext uri="{FF2B5EF4-FFF2-40B4-BE49-F238E27FC236}">
                <a16:creationId xmlns:a16="http://schemas.microsoft.com/office/drawing/2014/main" id="{D593337F-37B3-0D4C-A379-474604BC1FBA}"/>
              </a:ext>
            </a:extLst>
          </p:cNvPr>
          <p:cNvPicPr>
            <a:picLocks noChangeAspect="1"/>
          </p:cNvPicPr>
          <p:nvPr/>
        </p:nvPicPr>
        <p:blipFill>
          <a:blip r:embed="rId4"/>
          <a:stretch>
            <a:fillRect/>
          </a:stretch>
        </p:blipFill>
        <p:spPr>
          <a:xfrm>
            <a:off x="7562851" y="4360227"/>
            <a:ext cx="4286249" cy="2412690"/>
          </a:xfrm>
          <a:prstGeom prst="ellipse">
            <a:avLst/>
          </a:prstGeom>
          <a:ln>
            <a:noFill/>
          </a:ln>
          <a:effectLst>
            <a:softEdge rad="112500"/>
          </a:effectLst>
        </p:spPr>
      </p:pic>
      <p:pic>
        <p:nvPicPr>
          <p:cNvPr id="12" name="Picture 11">
            <a:extLst>
              <a:ext uri="{FF2B5EF4-FFF2-40B4-BE49-F238E27FC236}">
                <a16:creationId xmlns:a16="http://schemas.microsoft.com/office/drawing/2014/main" id="{EDEBCA62-D052-C24A-85A0-A39564EEB76F}"/>
              </a:ext>
            </a:extLst>
          </p:cNvPr>
          <p:cNvPicPr>
            <a:picLocks noChangeAspect="1"/>
          </p:cNvPicPr>
          <p:nvPr/>
        </p:nvPicPr>
        <p:blipFill>
          <a:blip r:embed="rId5"/>
          <a:stretch>
            <a:fillRect/>
          </a:stretch>
        </p:blipFill>
        <p:spPr>
          <a:xfrm>
            <a:off x="3285599" y="4367798"/>
            <a:ext cx="4277252" cy="2409720"/>
          </a:xfrm>
          <a:prstGeom prst="ellipse">
            <a:avLst/>
          </a:prstGeom>
          <a:ln>
            <a:noFill/>
          </a:ln>
          <a:effectLst>
            <a:softEdge rad="112500"/>
          </a:effectLst>
        </p:spPr>
      </p:pic>
    </p:spTree>
    <p:extLst>
      <p:ext uri="{BB962C8B-B14F-4D97-AF65-F5344CB8AC3E}">
        <p14:creationId xmlns:p14="http://schemas.microsoft.com/office/powerpoint/2010/main" val="357214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room&#10;&#10;Description automatically generated">
            <a:extLst>
              <a:ext uri="{FF2B5EF4-FFF2-40B4-BE49-F238E27FC236}">
                <a16:creationId xmlns:a16="http://schemas.microsoft.com/office/drawing/2014/main" id="{E4863D06-DF04-F045-8A10-C65936AD8086}"/>
              </a:ext>
            </a:extLst>
          </p:cNvPr>
          <p:cNvPicPr>
            <a:picLocks noChangeAspect="1"/>
          </p:cNvPicPr>
          <p:nvPr/>
        </p:nvPicPr>
        <p:blipFill rotWithShape="1">
          <a:blip r:embed="rId3"/>
          <a:srcRect t="14724" b="15679"/>
          <a:stretch/>
        </p:blipFill>
        <p:spPr>
          <a:xfrm>
            <a:off x="0" y="-40324"/>
            <a:ext cx="12192001" cy="4666928"/>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4612548" y="4626603"/>
            <a:ext cx="2966902" cy="869811"/>
          </a:xfrm>
        </p:spPr>
        <p:txBody>
          <a:bodyPr vert="horz" lIns="91440" tIns="45720" rIns="91440" bIns="45720" rtlCol="0">
            <a:normAutofit/>
          </a:bodyPr>
          <a:lstStyle/>
          <a:p>
            <a:r>
              <a:rPr lang="en-GB" sz="4000" b="1" dirty="0">
                <a:solidFill>
                  <a:srgbClr val="18A7E0"/>
                </a:solidFill>
                <a:latin typeface="+mn-lt"/>
              </a:rPr>
              <a:t>Activity Six</a:t>
            </a:r>
            <a:endParaRPr lang="en-US" sz="4000" b="1" dirty="0">
              <a:solidFill>
                <a:srgbClr val="000000"/>
              </a:solidFill>
              <a:latin typeface="+mn-lt"/>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446484" y="5311726"/>
            <a:ext cx="11299029" cy="867930"/>
          </a:xfrm>
        </p:spPr>
        <p:txBody>
          <a:bodyPr vert="horz" wrap="square" lIns="91440" tIns="45720" rIns="91440" bIns="45720" rtlCol="0" anchor="ctr">
            <a:spAutoFit/>
          </a:bodyPr>
          <a:lstStyle/>
          <a:p>
            <a:pPr marL="0" indent="0" algn="ctr">
              <a:buNone/>
            </a:pPr>
            <a:r>
              <a:rPr lang="en-GB" dirty="0">
                <a:solidFill>
                  <a:srgbClr val="000000"/>
                </a:solidFill>
              </a:rPr>
              <a:t>Complete the quick quiz on the next slides to re-cap the knowledge learnt over the last couple of lessons!</a:t>
            </a:r>
          </a:p>
        </p:txBody>
      </p:sp>
      <p:pic>
        <p:nvPicPr>
          <p:cNvPr id="18" name="Picture 17" descr="A picture containing clock&#10;&#10;Description automatically generated">
            <a:extLst>
              <a:ext uri="{FF2B5EF4-FFF2-40B4-BE49-F238E27FC236}">
                <a16:creationId xmlns:a16="http://schemas.microsoft.com/office/drawing/2014/main" id="{2B6AA47D-BAAE-1141-8DD0-FE9ABF2728FF}"/>
              </a:ext>
            </a:extLst>
          </p:cNvPr>
          <p:cNvPicPr>
            <a:picLocks noChangeAspect="1"/>
          </p:cNvPicPr>
          <p:nvPr/>
        </p:nvPicPr>
        <p:blipFill>
          <a:blip r:embed="rId4"/>
          <a:stretch>
            <a:fillRect/>
          </a:stretch>
        </p:blipFill>
        <p:spPr>
          <a:xfrm>
            <a:off x="-1" y="6033913"/>
            <a:ext cx="3290624" cy="824087"/>
          </a:xfrm>
          <a:prstGeom prst="rect">
            <a:avLst/>
          </a:prstGeom>
        </p:spPr>
      </p:pic>
    </p:spTree>
    <p:extLst>
      <p:ext uri="{BB962C8B-B14F-4D97-AF65-F5344CB8AC3E}">
        <p14:creationId xmlns:p14="http://schemas.microsoft.com/office/powerpoint/2010/main" val="2672040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room&#10;&#10;Description automatically generated">
            <a:extLst>
              <a:ext uri="{FF2B5EF4-FFF2-40B4-BE49-F238E27FC236}">
                <a16:creationId xmlns:a16="http://schemas.microsoft.com/office/drawing/2014/main" id="{85372431-E924-7A44-8A1C-8F3C816D5965}"/>
              </a:ext>
            </a:extLst>
          </p:cNvPr>
          <p:cNvPicPr>
            <a:picLocks noChangeAspect="1"/>
          </p:cNvPicPr>
          <p:nvPr/>
        </p:nvPicPr>
        <p:blipFill rotWithShape="1">
          <a:blip r:embed="rId3">
            <a:alphaModFix/>
          </a:blip>
          <a:srcRect r="-2" b="1868"/>
          <a:stretch/>
        </p:blipFill>
        <p:spPr>
          <a:xfrm>
            <a:off x="6083786" y="-168316"/>
            <a:ext cx="6261330" cy="3932313"/>
          </a:xfrm>
          <a:prstGeom prst="rect">
            <a:avLst/>
          </a:prstGeom>
          <a:effectLst>
            <a:softEdge rad="533400"/>
          </a:effectLst>
        </p:spPr>
      </p:pic>
      <p:pic>
        <p:nvPicPr>
          <p:cNvPr id="8" name="Picture 7" descr="A picture containing room, computer&#10;&#10;Description automatically generated">
            <a:extLst>
              <a:ext uri="{FF2B5EF4-FFF2-40B4-BE49-F238E27FC236}">
                <a16:creationId xmlns:a16="http://schemas.microsoft.com/office/drawing/2014/main" id="{31A335E4-1F1C-D34D-8BFF-006836EF5035}"/>
              </a:ext>
            </a:extLst>
          </p:cNvPr>
          <p:cNvPicPr>
            <a:picLocks noChangeAspect="1"/>
          </p:cNvPicPr>
          <p:nvPr/>
        </p:nvPicPr>
        <p:blipFill rotWithShape="1">
          <a:blip r:embed="rId4"/>
          <a:srcRect l="10320" r="6471" b="2"/>
          <a:stretch/>
        </p:blipFill>
        <p:spPr>
          <a:xfrm>
            <a:off x="6089904" y="2487166"/>
            <a:ext cx="6263640" cy="4215384"/>
          </a:xfrm>
          <a:prstGeom prst="rect">
            <a:avLst/>
          </a:prstGeom>
          <a:effectLst>
            <a:softEdge rad="533400"/>
          </a:effectLst>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20" y="472931"/>
            <a:ext cx="2890702" cy="839689"/>
          </a:xfrm>
        </p:spPr>
        <p:txBody>
          <a:bodyPr vert="horz" lIns="91440" tIns="45720" rIns="91440" bIns="45720" rtlCol="0">
            <a:normAutofit/>
          </a:bodyPr>
          <a:lstStyle/>
          <a:p>
            <a:r>
              <a:rPr lang="en-GB" sz="4000" b="1" dirty="0">
                <a:solidFill>
                  <a:srgbClr val="18A7E0"/>
                </a:solidFill>
                <a:latin typeface="+mn-lt"/>
              </a:rPr>
              <a:t>Quick Quiz</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20" y="1312620"/>
            <a:ext cx="6076469" cy="5326135"/>
          </a:xfrm>
        </p:spPr>
        <p:txBody>
          <a:bodyPr tIns="0" bIns="0">
            <a:normAutofit fontScale="85000" lnSpcReduction="20000"/>
          </a:bodyPr>
          <a:lstStyle/>
          <a:p>
            <a:pPr marL="0" indent="0" fontAlgn="base">
              <a:buNone/>
            </a:pPr>
            <a:r>
              <a:rPr lang="en-GB" dirty="0"/>
              <a:t>Write your answers down. </a:t>
            </a:r>
          </a:p>
          <a:p>
            <a:pPr marL="0" indent="0" fontAlgn="base">
              <a:buNone/>
            </a:pPr>
            <a:endParaRPr lang="en-GB" dirty="0"/>
          </a:p>
          <a:p>
            <a:pPr marL="514350" indent="-514350" fontAlgn="base">
              <a:buAutoNum type="arabicPeriod"/>
            </a:pPr>
            <a:r>
              <a:rPr lang="en-GB" dirty="0"/>
              <a:t>True or False? A feature of an unhealthy relationship is where one friend makes the other feel bad about spending time with other friends/family.</a:t>
            </a:r>
          </a:p>
          <a:p>
            <a:pPr marL="514350" indent="-514350" fontAlgn="base">
              <a:buAutoNum type="arabicPeriod"/>
            </a:pPr>
            <a:endParaRPr lang="en-GB" dirty="0"/>
          </a:p>
          <a:p>
            <a:pPr marL="457200" indent="-457200" fontAlgn="base">
              <a:buAutoNum type="arabicPeriod"/>
            </a:pPr>
            <a:r>
              <a:rPr lang="en-GB" dirty="0"/>
              <a:t>An unhealthy friendship or relationship is one that has a ___________ between individuals and/or where one or more features of a healthy relationship are missing or are not available to both individuals equally. What are the missing words? </a:t>
            </a:r>
          </a:p>
          <a:p>
            <a:pPr marL="914400" lvl="1" indent="-457200" fontAlgn="base">
              <a:buFont typeface="+mj-lt"/>
              <a:buAutoNum type="alphaLcPeriod"/>
            </a:pPr>
            <a:r>
              <a:rPr lang="en-GB" sz="2800" dirty="0">
                <a:solidFill>
                  <a:srgbClr val="18A7E0"/>
                </a:solidFill>
              </a:rPr>
              <a:t>balance of power</a:t>
            </a:r>
          </a:p>
          <a:p>
            <a:pPr marL="914400" lvl="1" indent="-457200" fontAlgn="base">
              <a:buFont typeface="+mj-lt"/>
              <a:buAutoNum type="alphaLcPeriod"/>
            </a:pPr>
            <a:r>
              <a:rPr lang="en-GB" sz="2800" dirty="0">
                <a:solidFill>
                  <a:srgbClr val="18A7E0"/>
                </a:solidFill>
              </a:rPr>
              <a:t>unpredictable atmosphere</a:t>
            </a:r>
          </a:p>
          <a:p>
            <a:pPr marL="914400" lvl="1" indent="-457200" fontAlgn="base">
              <a:buFont typeface="+mj-lt"/>
              <a:buAutoNum type="alphaLcPeriod"/>
            </a:pPr>
            <a:r>
              <a:rPr lang="en-GB" sz="2800" dirty="0">
                <a:solidFill>
                  <a:srgbClr val="18A7E0"/>
                </a:solidFill>
              </a:rPr>
              <a:t>power imbalance</a:t>
            </a:r>
          </a:p>
          <a:p>
            <a:pPr marL="457200" lvl="1" indent="0" fontAlgn="base">
              <a:buNone/>
            </a:pPr>
            <a:endParaRPr lang="en-GB" dirty="0"/>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5"/>
          <a:stretch>
            <a:fillRect/>
          </a:stretch>
        </p:blipFill>
        <p:spPr>
          <a:xfrm>
            <a:off x="8901376" y="6007435"/>
            <a:ext cx="3290624" cy="824087"/>
          </a:xfrm>
          <a:prstGeom prst="rect">
            <a:avLst/>
          </a:prstGeom>
        </p:spPr>
      </p:pic>
    </p:spTree>
    <p:extLst>
      <p:ext uri="{BB962C8B-B14F-4D97-AF65-F5344CB8AC3E}">
        <p14:creationId xmlns:p14="http://schemas.microsoft.com/office/powerpoint/2010/main" val="581326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0" end="0"/>
                                            </p:txEl>
                                          </p:spTgt>
                                        </p:tgtEl>
                                        <p:attrNameLst>
                                          <p:attrName>ppt_c</p:attrName>
                                        </p:attrNameLst>
                                      </p:cBhvr>
                                      <p:to>
                                        <a:srgbClr val="CECDCB"/>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2" end="2"/>
                                            </p:txEl>
                                          </p:spTgt>
                                        </p:tgtEl>
                                        <p:attrNameLst>
                                          <p:attrName>ppt_c</p:attrName>
                                        </p:attrNameLst>
                                      </p:cBhvr>
                                      <p:to>
                                        <a:srgbClr val="CECDCB"/>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4" end="4"/>
                                            </p:txEl>
                                          </p:spTgt>
                                        </p:tgtEl>
                                        <p:attrNameLst>
                                          <p:attrName>ppt_c</p:attrName>
                                        </p:attrNameLst>
                                      </p:cBhvr>
                                      <p:to>
                                        <a:srgbClr val="CECDCB"/>
                                      </p:to>
                                    </p:animClr>
                                  </p:subTnLst>
                                </p:cTn>
                              </p:par>
                              <p:par>
                                <p:cTn id="15" presetID="1" presetClass="entr" presetSubtype="0" fill="hold" grpId="0" nodeType="withEffect">
                                  <p:stCondLst>
                                    <p:cond delay="0"/>
                                  </p:stCondLst>
                                  <p:childTnLst>
                                    <p:set>
                                      <p:cBhvr>
                                        <p:cTn id="16" dur="1" fill="hold">
                                          <p:stCondLst>
                                            <p:cond delay="0"/>
                                          </p:stCondLst>
                                        </p:cTn>
                                        <p:tgtEl>
                                          <p:spTgt spid="10">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5" end="5"/>
                                            </p:txEl>
                                          </p:spTgt>
                                        </p:tgtEl>
                                        <p:attrNameLst>
                                          <p:attrName>ppt_c</p:attrName>
                                        </p:attrNameLst>
                                      </p:cBhvr>
                                      <p:to>
                                        <a:srgbClr val="CECDCB"/>
                                      </p:to>
                                    </p:animClr>
                                  </p:subTnLst>
                                </p:cTn>
                              </p:par>
                              <p:par>
                                <p:cTn id="17" presetID="1" presetClass="entr" presetSubtype="0" fill="hold" grpId="0" nodeType="with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6" end="6"/>
                                            </p:txEl>
                                          </p:spTgt>
                                        </p:tgtEl>
                                        <p:attrNameLst>
                                          <p:attrName>ppt_c</p:attrName>
                                        </p:attrNameLst>
                                      </p:cBhvr>
                                      <p:to>
                                        <a:srgbClr val="CECDCB"/>
                                      </p:to>
                                    </p:animClr>
                                  </p:subTnLst>
                                </p:cTn>
                              </p:par>
                              <p:par>
                                <p:cTn id="19" presetID="1" presetClass="entr" presetSubtype="0" fill="hold" grpId="0" nodeType="withEffect">
                                  <p:stCondLst>
                                    <p:cond delay="0"/>
                                  </p:stCondLst>
                                  <p:childTnLst>
                                    <p:set>
                                      <p:cBhvr>
                                        <p:cTn id="20" dur="1" fill="hold">
                                          <p:stCondLst>
                                            <p:cond delay="0"/>
                                          </p:stCondLst>
                                        </p:cTn>
                                        <p:tgtEl>
                                          <p:spTgt spid="10">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7" end="7"/>
                                            </p:txEl>
                                          </p:spTgt>
                                        </p:tgtEl>
                                        <p:attrNameLst>
                                          <p:attrName>ppt_c</p:attrName>
                                        </p:attrNameLst>
                                      </p:cBhvr>
                                      <p:to>
                                        <a:srgbClr val="CECDCB"/>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holding a sign&#10;&#10;Description automatically generated">
            <a:extLst>
              <a:ext uri="{FF2B5EF4-FFF2-40B4-BE49-F238E27FC236}">
                <a16:creationId xmlns:a16="http://schemas.microsoft.com/office/drawing/2014/main" id="{AB1C3D43-DF51-1346-A237-9149A588D8AE}"/>
              </a:ext>
            </a:extLst>
          </p:cNvPr>
          <p:cNvPicPr>
            <a:picLocks noChangeAspect="1"/>
          </p:cNvPicPr>
          <p:nvPr/>
        </p:nvPicPr>
        <p:blipFill rotWithShape="1">
          <a:blip r:embed="rId3">
            <a:alphaModFix/>
          </a:blip>
          <a:srcRect l="20455" r="27100"/>
          <a:stretch/>
        </p:blipFill>
        <p:spPr>
          <a:xfrm>
            <a:off x="5797534" y="0"/>
            <a:ext cx="6394161" cy="6858000"/>
          </a:xfrm>
          <a:prstGeom prst="rect">
            <a:avLst/>
          </a:prstGeom>
        </p:spPr>
      </p:pic>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171450" y="0"/>
            <a:ext cx="5625779" cy="6858000"/>
          </a:xfrm>
        </p:spPr>
        <p:txBody>
          <a:bodyPr tIns="0" bIns="0" anchor="ctr">
            <a:noAutofit/>
          </a:bodyPr>
          <a:lstStyle/>
          <a:p>
            <a:pPr marL="0" indent="0" fontAlgn="base">
              <a:buNone/>
            </a:pPr>
            <a:r>
              <a:rPr lang="en-GB" dirty="0"/>
              <a:t>3. Which of the following is not a serious risk that comes from allowing someone to download an app on your phone?</a:t>
            </a:r>
            <a:r>
              <a:rPr lang="en-GB" sz="2400" dirty="0"/>
              <a:t> </a:t>
            </a:r>
            <a:endParaRPr lang="en-GB" sz="2000" dirty="0">
              <a:solidFill>
                <a:srgbClr val="18A7E0"/>
              </a:solidFill>
            </a:endParaRPr>
          </a:p>
          <a:p>
            <a:pPr marL="800100" lvl="1" indent="-342900" fontAlgn="base">
              <a:buFont typeface="+mj-lt"/>
              <a:buAutoNum type="alphaLcPeriod"/>
            </a:pPr>
            <a:r>
              <a:rPr lang="en-GB" dirty="0">
                <a:solidFill>
                  <a:srgbClr val="18A7E0"/>
                </a:solidFill>
              </a:rPr>
              <a:t>The app may contain malware that puts your phone and information at risk.</a:t>
            </a:r>
          </a:p>
          <a:p>
            <a:pPr marL="800100" lvl="1" indent="-342900" fontAlgn="base">
              <a:buFont typeface="+mj-lt"/>
              <a:buAutoNum type="alphaLcPeriod"/>
            </a:pPr>
            <a:r>
              <a:rPr lang="en-GB" dirty="0">
                <a:solidFill>
                  <a:srgbClr val="18A7E0"/>
                </a:solidFill>
              </a:rPr>
              <a:t>You might change your mind</a:t>
            </a:r>
          </a:p>
          <a:p>
            <a:pPr marL="800100" lvl="1" indent="-342900" fontAlgn="base">
              <a:buFont typeface="+mj-lt"/>
              <a:buAutoNum type="alphaLcPeriod"/>
            </a:pPr>
            <a:r>
              <a:rPr lang="en-GB" dirty="0">
                <a:solidFill>
                  <a:srgbClr val="18A7E0"/>
                </a:solidFill>
              </a:rPr>
              <a:t>It might require in-app purchases later that will cost you money.</a:t>
            </a:r>
          </a:p>
          <a:p>
            <a:pPr marL="800100" lvl="1" indent="-342900" fontAlgn="base">
              <a:buFont typeface="+mj-lt"/>
              <a:buAutoNum type="alphaLcPeriod"/>
            </a:pPr>
            <a:endParaRPr lang="en-GB" sz="1050" dirty="0">
              <a:solidFill>
                <a:srgbClr val="000000"/>
              </a:solidFill>
            </a:endParaRPr>
          </a:p>
          <a:p>
            <a:pPr marL="0" indent="0" fontAlgn="base">
              <a:buNone/>
            </a:pPr>
            <a:r>
              <a:rPr lang="en-GB" dirty="0">
                <a:solidFill>
                  <a:srgbClr val="000000"/>
                </a:solidFill>
              </a:rPr>
              <a:t>4. </a:t>
            </a:r>
            <a:r>
              <a:rPr lang="en-GB" dirty="0"/>
              <a:t>What is the phone number for Childline?</a:t>
            </a:r>
            <a:endParaRPr lang="en-GB" sz="2200" dirty="0">
              <a:solidFill>
                <a:srgbClr val="000000"/>
              </a:solidFill>
            </a:endParaRPr>
          </a:p>
          <a:p>
            <a:pPr marL="0" indent="0" fontAlgn="base">
              <a:buNone/>
            </a:pPr>
            <a:endParaRPr lang="en-GB" sz="1000" dirty="0">
              <a:solidFill>
                <a:srgbClr val="000000"/>
              </a:solidFill>
            </a:endParaRPr>
          </a:p>
          <a:p>
            <a:pPr marL="0" lvl="0" indent="0" fontAlgn="base">
              <a:buNone/>
            </a:pPr>
            <a:r>
              <a:rPr lang="en-GB" dirty="0"/>
              <a:t>5. True or False? Everybody has the right to feel safe all of the time?</a:t>
            </a:r>
          </a:p>
        </p:txBody>
      </p:sp>
      <p:pic>
        <p:nvPicPr>
          <p:cNvPr id="16" name="Picture 15" descr="A picture containing clock&#10;&#10;Description automatically generated">
            <a:extLst>
              <a:ext uri="{FF2B5EF4-FFF2-40B4-BE49-F238E27FC236}">
                <a16:creationId xmlns:a16="http://schemas.microsoft.com/office/drawing/2014/main" id="{462C0CBA-428C-CD48-B094-737AAB734A3B}"/>
              </a:ext>
            </a:extLst>
          </p:cNvPr>
          <p:cNvPicPr>
            <a:picLocks noChangeAspect="1"/>
          </p:cNvPicPr>
          <p:nvPr/>
        </p:nvPicPr>
        <p:blipFill>
          <a:blip r:embed="rId4"/>
          <a:stretch>
            <a:fillRect/>
          </a:stretch>
        </p:blipFill>
        <p:spPr>
          <a:xfrm>
            <a:off x="8901376" y="6033913"/>
            <a:ext cx="3290624" cy="824087"/>
          </a:xfrm>
          <a:prstGeom prst="rect">
            <a:avLst/>
          </a:prstGeom>
        </p:spPr>
      </p:pic>
    </p:spTree>
    <p:extLst>
      <p:ext uri="{BB962C8B-B14F-4D97-AF65-F5344CB8AC3E}">
        <p14:creationId xmlns:p14="http://schemas.microsoft.com/office/powerpoint/2010/main" val="1675738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0" end="0"/>
                                            </p:txEl>
                                          </p:spTgt>
                                        </p:tgtEl>
                                        <p:attrNameLst>
                                          <p:attrName>ppt_c</p:attrName>
                                        </p:attrNameLst>
                                      </p:cBhvr>
                                      <p:to>
                                        <a:srgbClr val="D1D1D1"/>
                                      </p:to>
                                    </p:animClr>
                                  </p:sub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1" end="1"/>
                                            </p:txEl>
                                          </p:spTgt>
                                        </p:tgtEl>
                                        <p:attrNameLst>
                                          <p:attrName>ppt_c</p:attrName>
                                        </p:attrNameLst>
                                      </p:cBhvr>
                                      <p:to>
                                        <a:srgbClr val="D1D1D1"/>
                                      </p:to>
                                    </p:animClr>
                                  </p:subTnLst>
                                </p:cTn>
                              </p:par>
                              <p:par>
                                <p:cTn id="9" presetID="1" presetClass="entr" presetSubtype="0" fill="hold" grpId="0"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2" end="2"/>
                                            </p:txEl>
                                          </p:spTgt>
                                        </p:tgtEl>
                                        <p:attrNameLst>
                                          <p:attrName>ppt_c</p:attrName>
                                        </p:attrNameLst>
                                      </p:cBhvr>
                                      <p:to>
                                        <a:srgbClr val="D1D1D1"/>
                                      </p:to>
                                    </p:animClr>
                                  </p:subTnLst>
                                </p:cTn>
                              </p:par>
                              <p:par>
                                <p:cTn id="11" presetID="1" presetClass="entr" presetSubtype="0" fill="hold" grpId="0"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3" end="3"/>
                                            </p:txEl>
                                          </p:spTgt>
                                        </p:tgtEl>
                                        <p:attrNameLst>
                                          <p:attrName>ppt_c</p:attrName>
                                        </p:attrNameLst>
                                      </p:cBhvr>
                                      <p:to>
                                        <a:srgbClr val="D1D1D1"/>
                                      </p:to>
                                    </p:animClr>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5" end="5"/>
                                            </p:txEl>
                                          </p:spTgt>
                                        </p:tgtEl>
                                        <p:attrNameLst>
                                          <p:attrName>ppt_c</p:attrName>
                                        </p:attrNameLst>
                                      </p:cBhvr>
                                      <p:to>
                                        <a:srgbClr val="D1D1D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room&#10;&#10;Description automatically generated">
            <a:extLst>
              <a:ext uri="{FF2B5EF4-FFF2-40B4-BE49-F238E27FC236}">
                <a16:creationId xmlns:a16="http://schemas.microsoft.com/office/drawing/2014/main" id="{85372431-E924-7A44-8A1C-8F3C816D5965}"/>
              </a:ext>
            </a:extLst>
          </p:cNvPr>
          <p:cNvPicPr>
            <a:picLocks noChangeAspect="1"/>
          </p:cNvPicPr>
          <p:nvPr/>
        </p:nvPicPr>
        <p:blipFill rotWithShape="1">
          <a:blip r:embed="rId3">
            <a:alphaModFix/>
          </a:blip>
          <a:srcRect r="-2" b="1868"/>
          <a:stretch/>
        </p:blipFill>
        <p:spPr>
          <a:xfrm>
            <a:off x="6083786" y="-168316"/>
            <a:ext cx="6261330" cy="3932313"/>
          </a:xfrm>
          <a:prstGeom prst="rect">
            <a:avLst/>
          </a:prstGeom>
          <a:effectLst>
            <a:softEdge rad="533400"/>
          </a:effectLst>
        </p:spPr>
      </p:pic>
      <p:pic>
        <p:nvPicPr>
          <p:cNvPr id="8" name="Picture 7" descr="A picture containing room, computer&#10;&#10;Description automatically generated">
            <a:extLst>
              <a:ext uri="{FF2B5EF4-FFF2-40B4-BE49-F238E27FC236}">
                <a16:creationId xmlns:a16="http://schemas.microsoft.com/office/drawing/2014/main" id="{31A335E4-1F1C-D34D-8BFF-006836EF5035}"/>
              </a:ext>
            </a:extLst>
          </p:cNvPr>
          <p:cNvPicPr>
            <a:picLocks noChangeAspect="1"/>
          </p:cNvPicPr>
          <p:nvPr/>
        </p:nvPicPr>
        <p:blipFill rotWithShape="1">
          <a:blip r:embed="rId4"/>
          <a:srcRect l="10320" r="6471" b="2"/>
          <a:stretch/>
        </p:blipFill>
        <p:spPr>
          <a:xfrm>
            <a:off x="6089904" y="2487166"/>
            <a:ext cx="6263640" cy="4215384"/>
          </a:xfrm>
          <a:prstGeom prst="rect">
            <a:avLst/>
          </a:prstGeom>
          <a:effectLst>
            <a:softEdge rad="533400"/>
          </a:effectLst>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195398" y="141195"/>
            <a:ext cx="4803636" cy="1311664"/>
          </a:xfrm>
        </p:spPr>
        <p:txBody>
          <a:bodyPr vert="horz" lIns="91440" tIns="45720" rIns="91440" bIns="45720" rtlCol="0">
            <a:normAutofit/>
          </a:bodyPr>
          <a:lstStyle/>
          <a:p>
            <a:r>
              <a:rPr lang="en-GB" sz="4000" b="1" dirty="0">
                <a:solidFill>
                  <a:srgbClr val="18A7E0"/>
                </a:solidFill>
                <a:latin typeface="+mn-lt"/>
              </a:rPr>
              <a:t>Quick Quiz: Answers</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169859" y="1295400"/>
            <a:ext cx="5905499" cy="5407150"/>
          </a:xfrm>
        </p:spPr>
        <p:txBody>
          <a:bodyPr tIns="0" bIns="0" anchor="ctr">
            <a:normAutofit lnSpcReduction="10000"/>
          </a:bodyPr>
          <a:lstStyle/>
          <a:p>
            <a:pPr marL="514350" indent="-514350" fontAlgn="base">
              <a:buAutoNum type="arabicPeriod"/>
            </a:pPr>
            <a:r>
              <a:rPr lang="en-GB" dirty="0"/>
              <a:t>True or False? A feature of an unhealthy relationship is where one friend makes the other feel bad about spending time with other friends/family. </a:t>
            </a:r>
            <a:r>
              <a:rPr lang="en-GB" dirty="0">
                <a:solidFill>
                  <a:srgbClr val="18A7E0"/>
                </a:solidFill>
              </a:rPr>
              <a:t>True</a:t>
            </a:r>
          </a:p>
          <a:p>
            <a:pPr marL="514350" indent="-514350" fontAlgn="base">
              <a:buAutoNum type="arabicPeriod"/>
            </a:pPr>
            <a:endParaRPr lang="en-GB" dirty="0"/>
          </a:p>
          <a:p>
            <a:pPr marL="457200" indent="-457200" fontAlgn="base">
              <a:buFont typeface="Arial" panose="020B0604020202020204" pitchFamily="34" charset="0"/>
              <a:buAutoNum type="arabicPeriod"/>
            </a:pPr>
            <a:r>
              <a:rPr lang="en-GB" dirty="0"/>
              <a:t>An unhealthy friendship or relationship is one that has a </a:t>
            </a:r>
            <a:r>
              <a:rPr lang="en-GB" dirty="0">
                <a:solidFill>
                  <a:srgbClr val="18A7E0"/>
                </a:solidFill>
              </a:rPr>
              <a:t>power imbalance (c)</a:t>
            </a:r>
            <a:r>
              <a:rPr lang="en-GB" dirty="0"/>
              <a:t> between individuals and/or where one or more features of a healthy relationship are missing or are not available to both individuals equally. What are the missing words? </a:t>
            </a:r>
          </a:p>
          <a:p>
            <a:pPr marL="0" indent="0" fontAlgn="base">
              <a:buNone/>
            </a:pPr>
            <a:endParaRPr lang="en-US" sz="2000" dirty="0">
              <a:solidFill>
                <a:srgbClr val="000000"/>
              </a:solidFill>
            </a:endParaRPr>
          </a:p>
        </p:txBody>
      </p:sp>
      <p:pic>
        <p:nvPicPr>
          <p:cNvPr id="16" name="Picture 15" descr="A picture containing clock&#10;&#10;Description automatically generated">
            <a:extLst>
              <a:ext uri="{FF2B5EF4-FFF2-40B4-BE49-F238E27FC236}">
                <a16:creationId xmlns:a16="http://schemas.microsoft.com/office/drawing/2014/main" id="{B5719DFF-4A42-4643-860A-054A12C53A0C}"/>
              </a:ext>
            </a:extLst>
          </p:cNvPr>
          <p:cNvPicPr>
            <a:picLocks noChangeAspect="1"/>
          </p:cNvPicPr>
          <p:nvPr/>
        </p:nvPicPr>
        <p:blipFill>
          <a:blip r:embed="rId5"/>
          <a:stretch>
            <a:fillRect/>
          </a:stretch>
        </p:blipFill>
        <p:spPr>
          <a:xfrm>
            <a:off x="8901376" y="6007435"/>
            <a:ext cx="3290624" cy="824087"/>
          </a:xfrm>
          <a:prstGeom prst="rect">
            <a:avLst/>
          </a:prstGeom>
        </p:spPr>
      </p:pic>
    </p:spTree>
    <p:extLst>
      <p:ext uri="{BB962C8B-B14F-4D97-AF65-F5344CB8AC3E}">
        <p14:creationId xmlns:p14="http://schemas.microsoft.com/office/powerpoint/2010/main" val="2407730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0" end="0"/>
                                            </p:txEl>
                                          </p:spTgt>
                                        </p:tgtEl>
                                        <p:attrNameLst>
                                          <p:attrName>ppt_c</p:attrName>
                                        </p:attrNameLst>
                                      </p:cBhvr>
                                      <p:to>
                                        <a:srgbClr val="D5D5D5"/>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2" end="2"/>
                                            </p:txEl>
                                          </p:spTgt>
                                        </p:tgtEl>
                                        <p:attrNameLst>
                                          <p:attrName>ppt_c</p:attrName>
                                        </p:attrNameLst>
                                      </p:cBhvr>
                                      <p:to>
                                        <a:srgbClr val="D5D5D5"/>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holding a sign&#10;&#10;Description automatically generated">
            <a:extLst>
              <a:ext uri="{FF2B5EF4-FFF2-40B4-BE49-F238E27FC236}">
                <a16:creationId xmlns:a16="http://schemas.microsoft.com/office/drawing/2014/main" id="{AB1C3D43-DF51-1346-A237-9149A588D8AE}"/>
              </a:ext>
            </a:extLst>
          </p:cNvPr>
          <p:cNvPicPr>
            <a:picLocks noChangeAspect="1"/>
          </p:cNvPicPr>
          <p:nvPr/>
        </p:nvPicPr>
        <p:blipFill rotWithShape="1">
          <a:blip r:embed="rId3">
            <a:alphaModFix/>
          </a:blip>
          <a:srcRect l="20455" r="27100"/>
          <a:stretch/>
        </p:blipFill>
        <p:spPr>
          <a:xfrm>
            <a:off x="5797543" y="10"/>
            <a:ext cx="6394152" cy="6857990"/>
          </a:xfrm>
          <a:prstGeom prst="rect">
            <a:avLst/>
          </a:prstGeom>
        </p:spPr>
      </p:pic>
      <p:sp>
        <p:nvSpPr>
          <p:cNvPr id="7" name="Content Placeholder 9">
            <a:extLst>
              <a:ext uri="{FF2B5EF4-FFF2-40B4-BE49-F238E27FC236}">
                <a16:creationId xmlns:a16="http://schemas.microsoft.com/office/drawing/2014/main" id="{2DAEB235-1B5A-404F-B284-92A89A9385C0}"/>
              </a:ext>
            </a:extLst>
          </p:cNvPr>
          <p:cNvSpPr>
            <a:spLocks noGrp="1"/>
          </p:cNvSpPr>
          <p:nvPr>
            <p:ph idx="1"/>
          </p:nvPr>
        </p:nvSpPr>
        <p:spPr>
          <a:xfrm>
            <a:off x="139365" y="96252"/>
            <a:ext cx="5491413" cy="6665495"/>
          </a:xfrm>
        </p:spPr>
        <p:txBody>
          <a:bodyPr tIns="0" bIns="0" anchor="ctr">
            <a:noAutofit/>
          </a:bodyPr>
          <a:lstStyle/>
          <a:p>
            <a:pPr marL="0" indent="0" fontAlgn="base">
              <a:buNone/>
            </a:pPr>
            <a:r>
              <a:rPr lang="en-GB" dirty="0"/>
              <a:t>3. Which of the following is not a serious risk that comes from allowing someone to download an app on your phone?</a:t>
            </a:r>
            <a:r>
              <a:rPr lang="en-GB" sz="2400" dirty="0"/>
              <a:t> </a:t>
            </a:r>
            <a:endParaRPr lang="en-GB" sz="2000" dirty="0">
              <a:solidFill>
                <a:srgbClr val="18A7E0"/>
              </a:solidFill>
            </a:endParaRPr>
          </a:p>
          <a:p>
            <a:pPr marL="457200" lvl="1" indent="0" fontAlgn="base">
              <a:buNone/>
            </a:pPr>
            <a:r>
              <a:rPr lang="en-GB" dirty="0">
                <a:solidFill>
                  <a:srgbClr val="18A7E0"/>
                </a:solidFill>
              </a:rPr>
              <a:t>b. You might change your mind</a:t>
            </a:r>
            <a:endParaRPr lang="en-GB" sz="2800" dirty="0">
              <a:solidFill>
                <a:srgbClr val="18A7E0"/>
              </a:solidFill>
            </a:endParaRPr>
          </a:p>
          <a:p>
            <a:pPr marL="457200" lvl="1" indent="0" fontAlgn="base">
              <a:buNone/>
            </a:pPr>
            <a:endParaRPr lang="en-GB" sz="2800" dirty="0">
              <a:solidFill>
                <a:srgbClr val="000000"/>
              </a:solidFill>
            </a:endParaRPr>
          </a:p>
          <a:p>
            <a:pPr marL="0" indent="0" fontAlgn="base">
              <a:buNone/>
            </a:pPr>
            <a:r>
              <a:rPr lang="en-GB" dirty="0">
                <a:solidFill>
                  <a:srgbClr val="000000"/>
                </a:solidFill>
              </a:rPr>
              <a:t>4. </a:t>
            </a:r>
            <a:r>
              <a:rPr lang="en-GB" dirty="0"/>
              <a:t>What is the phone number for Childline? </a:t>
            </a:r>
            <a:r>
              <a:rPr lang="en-GB" dirty="0">
                <a:solidFill>
                  <a:srgbClr val="18A7E0"/>
                </a:solidFill>
              </a:rPr>
              <a:t>0800 1111</a:t>
            </a:r>
            <a:endParaRPr lang="en-GB" sz="2200" dirty="0">
              <a:solidFill>
                <a:srgbClr val="18A7E0"/>
              </a:solidFill>
            </a:endParaRPr>
          </a:p>
          <a:p>
            <a:pPr marL="0" indent="0" fontAlgn="base">
              <a:buNone/>
            </a:pPr>
            <a:endParaRPr lang="en-GB" dirty="0">
              <a:solidFill>
                <a:srgbClr val="000000"/>
              </a:solidFill>
            </a:endParaRPr>
          </a:p>
          <a:p>
            <a:pPr marL="0" lvl="0" indent="0" fontAlgn="base">
              <a:buNone/>
            </a:pPr>
            <a:r>
              <a:rPr lang="en-GB" dirty="0"/>
              <a:t>5. True or False? Everybody has the right to feel safe all of the time? </a:t>
            </a:r>
            <a:r>
              <a:rPr lang="en-GB" dirty="0">
                <a:solidFill>
                  <a:srgbClr val="18A7E0"/>
                </a:solidFill>
              </a:rPr>
              <a:t>True</a:t>
            </a:r>
          </a:p>
        </p:txBody>
      </p:sp>
      <p:pic>
        <p:nvPicPr>
          <p:cNvPr id="9" name="Picture 8" descr="A picture containing clock&#10;&#10;Description automatically generated">
            <a:extLst>
              <a:ext uri="{FF2B5EF4-FFF2-40B4-BE49-F238E27FC236}">
                <a16:creationId xmlns:a16="http://schemas.microsoft.com/office/drawing/2014/main" id="{DCD374C7-AC7D-F440-AADA-E6E1E83EA9FB}"/>
              </a:ext>
            </a:extLst>
          </p:cNvPr>
          <p:cNvPicPr>
            <a:picLocks noChangeAspect="1"/>
          </p:cNvPicPr>
          <p:nvPr/>
        </p:nvPicPr>
        <p:blipFill>
          <a:blip r:embed="rId4"/>
          <a:stretch>
            <a:fillRect/>
          </a:stretch>
        </p:blipFill>
        <p:spPr>
          <a:xfrm>
            <a:off x="8901376" y="6007435"/>
            <a:ext cx="3290624" cy="824087"/>
          </a:xfrm>
          <a:prstGeom prst="rect">
            <a:avLst/>
          </a:prstGeom>
        </p:spPr>
      </p:pic>
    </p:spTree>
    <p:extLst>
      <p:ext uri="{BB962C8B-B14F-4D97-AF65-F5344CB8AC3E}">
        <p14:creationId xmlns:p14="http://schemas.microsoft.com/office/powerpoint/2010/main" val="814138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0" end="0"/>
                                            </p:txEl>
                                          </p:spTgt>
                                        </p:tgtEl>
                                        <p:attrNameLst>
                                          <p:attrName>ppt_c</p:attrName>
                                        </p:attrNameLst>
                                      </p:cBhvr>
                                      <p:to>
                                        <a:srgbClr val="D5D5D5"/>
                                      </p:to>
                                    </p:animClr>
                                  </p:sub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1" end="1"/>
                                            </p:txEl>
                                          </p:spTgt>
                                        </p:tgtEl>
                                        <p:attrNameLst>
                                          <p:attrName>ppt_c</p:attrName>
                                        </p:attrNameLst>
                                      </p:cBhvr>
                                      <p:to>
                                        <a:srgbClr val="D5D5D5"/>
                                      </p:to>
                                    </p:animClr>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3" end="3"/>
                                            </p:txEl>
                                          </p:spTgt>
                                        </p:tgtEl>
                                        <p:attrNameLst>
                                          <p:attrName>ppt_c</p:attrName>
                                        </p:attrNameLst>
                                      </p:cBhvr>
                                      <p:to>
                                        <a:srgbClr val="D5D5D5"/>
                                      </p:to>
                                    </p:animClr>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5" end="5"/>
                                            </p:txEl>
                                          </p:spTgt>
                                        </p:tgtEl>
                                        <p:attrNameLst>
                                          <p:attrName>ppt_c</p:attrName>
                                        </p:attrNameLst>
                                      </p:cBhvr>
                                      <p:to>
                                        <a:srgbClr val="D5D5D5"/>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10001" y="437758"/>
            <a:ext cx="4059935" cy="5056182"/>
          </a:xfrm>
        </p:spPr>
        <p:txBody>
          <a:bodyPr anchor="ctr">
            <a:normAutofit/>
          </a:bodyPr>
          <a:lstStyle/>
          <a:p>
            <a:pPr algn="ctr"/>
            <a:r>
              <a:rPr lang="en-US" b="1" dirty="0">
                <a:solidFill>
                  <a:srgbClr val="FFFFFF"/>
                </a:solidFill>
                <a:latin typeface="+mn-lt"/>
              </a:rPr>
              <a:t>Learning Aims</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699818" y="1723407"/>
            <a:ext cx="6848715" cy="2484884"/>
          </a:xfrm>
        </p:spPr>
        <p:txBody>
          <a:bodyPr anchor="ctr">
            <a:normAutofit/>
          </a:bodyPr>
          <a:lstStyle/>
          <a:p>
            <a:pPr marL="0" indent="0" algn="ctr">
              <a:buNone/>
            </a:pPr>
            <a:r>
              <a:rPr lang="en-GB" sz="3600" dirty="0"/>
              <a:t>We are going to continue focusing on how to recognise healthy and unhealthy friendships and how to support yourself and others.</a:t>
            </a:r>
            <a:endParaRPr lang="en-GB" sz="2000" b="0" dirty="0">
              <a:effectLst/>
            </a:endParaRPr>
          </a:p>
        </p:txBody>
      </p:sp>
      <p:pic>
        <p:nvPicPr>
          <p:cNvPr id="20" name="Picture 19" descr="A picture containing clock&#10;&#10;Description automatically generated">
            <a:extLst>
              <a:ext uri="{FF2B5EF4-FFF2-40B4-BE49-F238E27FC236}">
                <a16:creationId xmlns:a16="http://schemas.microsoft.com/office/drawing/2014/main" id="{D24A2663-1191-DD40-AE65-272AA21B5CD5}"/>
              </a:ext>
            </a:extLst>
          </p:cNvPr>
          <p:cNvPicPr>
            <a:picLocks noChangeAspect="1"/>
          </p:cNvPicPr>
          <p:nvPr/>
        </p:nvPicPr>
        <p:blipFill>
          <a:blip r:embed="rId3"/>
          <a:stretch>
            <a:fillRect/>
          </a:stretch>
        </p:blipFill>
        <p:spPr>
          <a:xfrm>
            <a:off x="4654297" y="4909741"/>
            <a:ext cx="6894236" cy="1723559"/>
          </a:xfrm>
          <a:prstGeom prst="rect">
            <a:avLst/>
          </a:prstGeom>
          <a:solidFill>
            <a:schemeClr val="bg1"/>
          </a:solidFill>
        </p:spPr>
      </p:pic>
    </p:spTree>
    <p:extLst>
      <p:ext uri="{BB962C8B-B14F-4D97-AF65-F5344CB8AC3E}">
        <p14:creationId xmlns:p14="http://schemas.microsoft.com/office/powerpoint/2010/main" val="159578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643467" y="2188564"/>
            <a:ext cx="3096427" cy="2863121"/>
          </a:xfrm>
        </p:spPr>
        <p:txBody>
          <a:bodyPr anchor="ctr">
            <a:normAutofit/>
          </a:bodyPr>
          <a:lstStyle/>
          <a:p>
            <a:r>
              <a:rPr lang="en-US" b="1" dirty="0">
                <a:solidFill>
                  <a:srgbClr val="FFFFFF"/>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163916" y="501445"/>
            <a:ext cx="7900265" cy="5599317"/>
          </a:xfrm>
        </p:spPr>
        <p:txBody>
          <a:bodyPr anchor="ctr">
            <a:noAutofit/>
          </a:bodyPr>
          <a:lstStyle/>
          <a:p>
            <a:pPr marL="0" indent="0">
              <a:buNone/>
            </a:pPr>
            <a:endParaRPr lang="en-GB" sz="3200" dirty="0"/>
          </a:p>
          <a:p>
            <a:pPr marL="0" indent="0">
              <a:buNone/>
            </a:pPr>
            <a:r>
              <a:rPr lang="en-GB" sz="2400" dirty="0"/>
              <a:t>Remember, If you or anyone you know are affected by the issues we discuss today, remember that there are many people in school who can support you.</a:t>
            </a:r>
          </a:p>
          <a:p>
            <a:pPr marL="0" indent="0">
              <a:buNone/>
            </a:pPr>
            <a:endParaRPr lang="en-GB" sz="2400" dirty="0"/>
          </a:p>
          <a:p>
            <a:pPr marL="0" indent="0">
              <a:buNone/>
            </a:pPr>
            <a:r>
              <a:rPr lang="en-GB" sz="2400" dirty="0">
                <a:solidFill>
                  <a:srgbClr val="FF0000"/>
                </a:solidFill>
              </a:rPr>
              <a:t>Insert details of school-specific support here.</a:t>
            </a:r>
            <a:endParaRPr lang="en-GB" sz="2400" dirty="0"/>
          </a:p>
          <a:p>
            <a:pPr marL="0" indent="0">
              <a:buNone/>
            </a:pPr>
            <a:endParaRPr lang="en-GB" sz="2400" dirty="0"/>
          </a:p>
          <a:p>
            <a:pPr marL="0" indent="0">
              <a:buNone/>
            </a:pPr>
            <a:r>
              <a:rPr lang="en-GB" sz="2400" dirty="0"/>
              <a:t>There are also organisations outside of school that you can go to:</a:t>
            </a:r>
            <a:endParaRPr lang="en-GB" sz="2400" b="0" dirty="0">
              <a:effectLst/>
            </a:endParaRPr>
          </a:p>
          <a:p>
            <a:r>
              <a:rPr lang="en-GB" sz="2400" dirty="0"/>
              <a:t>Safe: </a:t>
            </a:r>
            <a:r>
              <a:rPr lang="en-GB" sz="2400" u="sng" dirty="0">
                <a:solidFill>
                  <a:srgbClr val="18A7E0"/>
                </a:solidFill>
                <a:hlinkClick r:id="rId3">
                  <a:extLst>
                    <a:ext uri="{A12FA001-AC4F-418D-AE19-62706E023703}">
                      <ahyp:hlinkClr xmlns:ahyp="http://schemas.microsoft.com/office/drawing/2018/hyperlinkcolor" val="tx"/>
                    </a:ext>
                  </a:extLst>
                </a:hlinkClick>
              </a:rPr>
              <a:t>https://www.safeproject.org.uk</a:t>
            </a:r>
            <a:endParaRPr lang="en-GB" sz="2400" b="0" dirty="0">
              <a:solidFill>
                <a:srgbClr val="18A7E0"/>
              </a:solidFill>
              <a:effectLst/>
            </a:endParaRPr>
          </a:p>
          <a:p>
            <a:r>
              <a:rPr lang="en-GB" sz="2400" dirty="0"/>
              <a:t>Childline: </a:t>
            </a:r>
            <a:r>
              <a:rPr lang="en-GB" sz="2400" u="sng" dirty="0">
                <a:solidFill>
                  <a:srgbClr val="18A7E0"/>
                </a:solidFill>
                <a:hlinkClick r:id="rId4">
                  <a:extLst>
                    <a:ext uri="{A12FA001-AC4F-418D-AE19-62706E023703}">
                      <ahyp:hlinkClr xmlns:ahyp="http://schemas.microsoft.com/office/drawing/2018/hyperlinkcolor" val="tx"/>
                    </a:ext>
                  </a:extLst>
                </a:hlinkClick>
              </a:rPr>
              <a:t>https://www.childline.org.uk/</a:t>
            </a:r>
            <a:r>
              <a:rPr lang="en-GB" sz="2400" dirty="0">
                <a:solidFill>
                  <a:srgbClr val="18A7E0"/>
                </a:solidFill>
              </a:rPr>
              <a:t> </a:t>
            </a:r>
            <a:r>
              <a:rPr lang="en-GB" sz="2400" dirty="0"/>
              <a:t>0800 1111</a:t>
            </a:r>
          </a:p>
          <a:p>
            <a:r>
              <a:rPr lang="en-GB" sz="2400" dirty="0">
                <a:solidFill>
                  <a:srgbClr val="000000"/>
                </a:solidFill>
                <a:latin typeface="Calibri" panose="020F0502020204030204" pitchFamily="34" charset="0"/>
              </a:rPr>
              <a:t>Freephone 24 Hour National Domestic Violence Helpline – 0808 2000 247</a:t>
            </a:r>
          </a:p>
          <a:p>
            <a:r>
              <a:rPr lang="en-GB" sz="2400" dirty="0">
                <a:solidFill>
                  <a:srgbClr val="000000"/>
                </a:solidFill>
                <a:latin typeface="Calibri" panose="020F0502020204030204" pitchFamily="34" charset="0"/>
              </a:rPr>
              <a:t>The Hideout: </a:t>
            </a:r>
            <a:r>
              <a:rPr lang="en-GB" sz="2400" dirty="0">
                <a:solidFill>
                  <a:srgbClr val="18A7E0"/>
                </a:solidFill>
                <a:latin typeface="Calibri" panose="020F0502020204030204" pitchFamily="34" charset="0"/>
                <a:hlinkClick r:id="rId5">
                  <a:extLst>
                    <a:ext uri="{A12FA001-AC4F-418D-AE19-62706E023703}">
                      <ahyp:hlinkClr xmlns:ahyp="http://schemas.microsoft.com/office/drawing/2018/hyperlinkcolor" val="tx"/>
                    </a:ext>
                  </a:extLst>
                </a:hlinkClick>
              </a:rPr>
              <a:t>http://thehideout.org.uk/children/home/</a:t>
            </a:r>
            <a:endParaRPr lang="en-GB" sz="2400" dirty="0">
              <a:solidFill>
                <a:srgbClr val="18A7E0"/>
              </a:solidFill>
              <a:latin typeface="Calibri" panose="020F0502020204030204" pitchFamily="34" charset="0"/>
            </a:endParaRPr>
          </a:p>
          <a:p>
            <a:endParaRPr lang="en-GB" sz="2400" dirty="0">
              <a:solidFill>
                <a:srgbClr val="212121"/>
              </a:solidFill>
              <a:latin typeface="Calibri" panose="020F0502020204030204" pitchFamily="34" charset="0"/>
            </a:endParaRPr>
          </a:p>
          <a:p>
            <a:endParaRPr lang="en-GB" sz="2400" b="0" dirty="0">
              <a:effectLst/>
            </a:endParaRPr>
          </a:p>
        </p:txBody>
      </p:sp>
      <p:grpSp>
        <p:nvGrpSpPr>
          <p:cNvPr id="5" name="Group 4">
            <a:extLst>
              <a:ext uri="{FF2B5EF4-FFF2-40B4-BE49-F238E27FC236}">
                <a16:creationId xmlns:a16="http://schemas.microsoft.com/office/drawing/2014/main" id="{CDB2ED42-79ED-F345-8089-5A041DAD08E6}"/>
              </a:ext>
            </a:extLst>
          </p:cNvPr>
          <p:cNvGrpSpPr/>
          <p:nvPr/>
        </p:nvGrpSpPr>
        <p:grpSpPr>
          <a:xfrm>
            <a:off x="-10002" y="0"/>
            <a:ext cx="4069938" cy="6741109"/>
            <a:chOff x="-10002" y="0"/>
            <a:chExt cx="4069938" cy="6741109"/>
          </a:xfrm>
        </p:grpSpPr>
        <p:pic>
          <p:nvPicPr>
            <p:cNvPr id="17" name="Picture 16" descr="A picture containing clock&#10;&#10;Description automatically generated">
              <a:extLst>
                <a:ext uri="{FF2B5EF4-FFF2-40B4-BE49-F238E27FC236}">
                  <a16:creationId xmlns:a16="http://schemas.microsoft.com/office/drawing/2014/main" id="{6E8454E8-D704-3F49-A1CD-19EBC9E53114}"/>
                </a:ext>
              </a:extLst>
            </p:cNvPr>
            <p:cNvPicPr>
              <a:picLocks noChangeAspect="1"/>
            </p:cNvPicPr>
            <p:nvPr/>
          </p:nvPicPr>
          <p:blipFill rotWithShape="1">
            <a:blip r:embed="rId6"/>
            <a:srcRect l="2884"/>
            <a:stretch/>
          </p:blipFill>
          <p:spPr>
            <a:xfrm>
              <a:off x="-10000" y="0"/>
              <a:ext cx="4069936" cy="1076344"/>
            </a:xfrm>
            <a:prstGeom prst="rect">
              <a:avLst/>
            </a:prstGeom>
            <a:solidFill>
              <a:schemeClr val="bg1">
                <a:alpha val="83000"/>
              </a:schemeClr>
            </a:solidFill>
          </p:spPr>
        </p:pic>
        <p:sp>
          <p:nvSpPr>
            <p:cNvPr id="3" name="Rectangle 2">
              <a:extLst>
                <a:ext uri="{FF2B5EF4-FFF2-40B4-BE49-F238E27FC236}">
                  <a16:creationId xmlns:a16="http://schemas.microsoft.com/office/drawing/2014/main" id="{64B1FA1F-0550-094C-8461-7F861479EF82}"/>
                </a:ext>
              </a:extLst>
            </p:cNvPr>
            <p:cNvSpPr/>
            <p:nvPr/>
          </p:nvSpPr>
          <p:spPr>
            <a:xfrm>
              <a:off x="-10002" y="6279444"/>
              <a:ext cx="4069936" cy="461665"/>
            </a:xfrm>
            <a:prstGeom prst="rect">
              <a:avLst/>
            </a:prstGeom>
          </p:spPr>
          <p:txBody>
            <a:bodyPr wrap="square">
              <a:spAutoFit/>
            </a:bodyPr>
            <a:lstStyle/>
            <a:p>
              <a:pPr lvl="0" algn="ctr">
                <a:defRPr/>
              </a:pPr>
              <a:r>
                <a:rPr lang="en-GB" sz="1200"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dirty="0">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310940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799575" y="315489"/>
            <a:ext cx="4977976" cy="1454051"/>
          </a:xfrm>
        </p:spPr>
        <p:txBody>
          <a:bodyPr>
            <a:normAutofit/>
          </a:bodyPr>
          <a:lstStyle/>
          <a:p>
            <a:r>
              <a:rPr lang="en-US" b="1" dirty="0">
                <a:solidFill>
                  <a:srgbClr val="18A7E0"/>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29348" y="1537855"/>
            <a:ext cx="6332865" cy="5004656"/>
          </a:xfrm>
        </p:spPr>
        <p:txBody>
          <a:bodyPr anchor="ctr">
            <a:normAutofit fontScale="92500" lnSpcReduction="10000"/>
          </a:bodyPr>
          <a:lstStyle/>
          <a:p>
            <a:pPr marL="0" indent="0">
              <a:buNone/>
            </a:pPr>
            <a:endParaRPr lang="en-GB" sz="2000" dirty="0">
              <a:solidFill>
                <a:srgbClr val="000000"/>
              </a:solidFill>
            </a:endParaRPr>
          </a:p>
          <a:p>
            <a:pPr marL="0" indent="0">
              <a:buNone/>
            </a:pPr>
            <a:r>
              <a:rPr lang="en-GB" sz="2400" dirty="0">
                <a:solidFill>
                  <a:srgbClr val="000000"/>
                </a:solidFill>
              </a:rPr>
              <a:t>You can step out of the classroom if you need a minute. Someone may come and check to see if you are ok but you do not have to explain to them what you are feeling if you are not comfortable.</a:t>
            </a:r>
          </a:p>
          <a:p>
            <a:pPr marL="0" indent="0">
              <a:buNone/>
            </a:pPr>
            <a:endParaRPr lang="en-GB" sz="2400" b="0" dirty="0">
              <a:solidFill>
                <a:srgbClr val="000000"/>
              </a:solidFill>
              <a:effectLst/>
            </a:endParaRPr>
          </a:p>
          <a:p>
            <a:pPr marL="0" indent="0">
              <a:buNone/>
            </a:pPr>
            <a:r>
              <a:rPr lang="en-GB" sz="2400" dirty="0">
                <a:solidFill>
                  <a:srgbClr val="000000"/>
                </a:solidFill>
              </a:rPr>
              <a:t>If you or anyone you know are affected by the issues we discuss today, remember that there are many people in school who can support you. </a:t>
            </a:r>
          </a:p>
          <a:p>
            <a:pPr marL="0" indent="0">
              <a:buNone/>
            </a:pPr>
            <a:endParaRPr lang="en-GB" sz="2400" dirty="0">
              <a:solidFill>
                <a:srgbClr val="000000"/>
              </a:solidFill>
            </a:endParaRPr>
          </a:p>
          <a:p>
            <a:pPr marL="0" indent="0">
              <a:buNone/>
            </a:pPr>
            <a:r>
              <a:rPr lang="en-GB" sz="2400" dirty="0">
                <a:solidFill>
                  <a:srgbClr val="FF0000"/>
                </a:solidFill>
              </a:rPr>
              <a:t>Insert details of school-specific support here.</a:t>
            </a:r>
          </a:p>
          <a:p>
            <a:pPr marL="0" indent="0">
              <a:buNone/>
            </a:pPr>
            <a:endParaRPr lang="en-GB" sz="2400" dirty="0">
              <a:solidFill>
                <a:srgbClr val="000000"/>
              </a:solidFill>
            </a:endParaRPr>
          </a:p>
          <a:p>
            <a:pPr marL="0" indent="0">
              <a:buNone/>
            </a:pPr>
            <a:r>
              <a:rPr lang="en-GB" sz="2400" dirty="0">
                <a:solidFill>
                  <a:srgbClr val="000000"/>
                </a:solidFill>
              </a:rPr>
              <a:t>At the end of the lesson we will provide you with places outside of school that you could go to for support.</a:t>
            </a:r>
            <a:endParaRPr lang="en-GB" sz="2400" b="0" dirty="0">
              <a:solidFill>
                <a:srgbClr val="000000"/>
              </a:solidFill>
              <a:effectLst/>
            </a:endParaRPr>
          </a:p>
          <a:p>
            <a:endParaRPr lang="en-US" sz="2000" dirty="0">
              <a:solidFill>
                <a:srgbClr val="000000"/>
              </a:solidFill>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icture containing clock&#10;&#10;Description automatically generated">
            <a:extLst>
              <a:ext uri="{FF2B5EF4-FFF2-40B4-BE49-F238E27FC236}">
                <a16:creationId xmlns:a16="http://schemas.microsoft.com/office/drawing/2014/main" id="{58AF0D15-E3EB-5845-8F50-78A1BEF99D46}"/>
              </a:ext>
            </a:extLst>
          </p:cNvPr>
          <p:cNvPicPr>
            <a:picLocks noChangeAspect="1"/>
          </p:cNvPicPr>
          <p:nvPr/>
        </p:nvPicPr>
        <p:blipFill rotWithShape="1">
          <a:blip r:embed="rId4"/>
          <a:srcRect l="2360" r="48334"/>
          <a:stretch/>
        </p:blipFill>
        <p:spPr>
          <a:xfrm>
            <a:off x="8100821" y="2510756"/>
            <a:ext cx="3661831" cy="1856687"/>
          </a:xfrm>
          <a:prstGeom prst="rect">
            <a:avLst/>
          </a:prstGeom>
          <a:solidFill>
            <a:schemeClr val="bg1"/>
          </a:solidFill>
        </p:spPr>
      </p:pic>
    </p:spTree>
    <p:extLst>
      <p:ext uri="{BB962C8B-B14F-4D97-AF65-F5344CB8AC3E}">
        <p14:creationId xmlns:p14="http://schemas.microsoft.com/office/powerpoint/2010/main" val="172035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6271264" y="910059"/>
            <a:ext cx="5120613" cy="787615"/>
          </a:xfrm>
        </p:spPr>
        <p:txBody>
          <a:bodyPr vert="horz" lIns="91440" tIns="45720" rIns="91440" bIns="45720" rtlCol="0" anchor="t">
            <a:normAutofit/>
          </a:bodyPr>
          <a:lstStyle/>
          <a:p>
            <a:r>
              <a:rPr lang="en-US" b="1" dirty="0">
                <a:solidFill>
                  <a:srgbClr val="18A7E0"/>
                </a:solidFill>
                <a:latin typeface="+mn-lt"/>
              </a:rPr>
              <a:t>Activity One</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6271264" y="1792272"/>
            <a:ext cx="5478085" cy="3437466"/>
          </a:xfrm>
        </p:spPr>
        <p:txBody>
          <a:bodyPr vert="horz" lIns="91440" tIns="45720" rIns="91440" bIns="45720" rtlCol="0" anchor="b">
            <a:noAutofit/>
          </a:bodyPr>
          <a:lstStyle/>
          <a:p>
            <a:pPr marL="0" indent="0">
              <a:buNone/>
            </a:pPr>
            <a:r>
              <a:rPr lang="en-US" dirty="0">
                <a:solidFill>
                  <a:srgbClr val="000000"/>
                </a:solidFill>
              </a:rPr>
              <a:t>We are now going to re-watch the video about Hope and Donte </a:t>
            </a:r>
          </a:p>
          <a:p>
            <a:pPr marL="0" indent="0">
              <a:buNone/>
            </a:pPr>
            <a:r>
              <a:rPr lang="en-GB" dirty="0">
                <a:solidFill>
                  <a:srgbClr val="18A7E0"/>
                </a:solidFill>
                <a:hlinkClick r:id="rId4">
                  <a:extLst>
                    <a:ext uri="{A12FA001-AC4F-418D-AE19-62706E023703}">
                      <ahyp:hlinkClr xmlns:ahyp="http://schemas.microsoft.com/office/drawing/2018/hyperlinkcolor" val="tx"/>
                    </a:ext>
                  </a:extLst>
                </a:hlinkClick>
              </a:rPr>
              <a:t>https://vimeo.com/397425468/67b3bff078</a:t>
            </a:r>
            <a:endParaRPr lang="en-GB" dirty="0">
              <a:solidFill>
                <a:srgbClr val="18A7E0"/>
              </a:solidFill>
            </a:endParaRPr>
          </a:p>
          <a:p>
            <a:pPr marL="0" indent="0">
              <a:buNone/>
            </a:pPr>
            <a:endParaRPr lang="en-US" dirty="0"/>
          </a:p>
          <a:p>
            <a:pPr marL="0" indent="0">
              <a:buNone/>
            </a:pPr>
            <a:r>
              <a:rPr lang="en-US" dirty="0">
                <a:solidFill>
                  <a:srgbClr val="000000"/>
                </a:solidFill>
              </a:rPr>
              <a:t> </a:t>
            </a:r>
          </a:p>
        </p:txBody>
      </p:sp>
      <p:sp>
        <p:nvSpPr>
          <p:cNvPr id="28"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descr="A picture containing room&#10;&#10;Description automatically generated">
            <a:extLst>
              <a:ext uri="{FF2B5EF4-FFF2-40B4-BE49-F238E27FC236}">
                <a16:creationId xmlns:a16="http://schemas.microsoft.com/office/drawing/2014/main" id="{158B3A16-BC62-2B45-BDEB-EDAB096F0F8A}"/>
              </a:ext>
            </a:extLst>
          </p:cNvPr>
          <p:cNvPicPr>
            <a:picLocks noChangeAspect="1"/>
          </p:cNvPicPr>
          <p:nvPr/>
        </p:nvPicPr>
        <p:blipFill rotWithShape="1">
          <a:blip r:embed="rId5">
            <a:alphaModFix/>
          </a:blip>
          <a:srcRect l="25817" r="18567"/>
          <a:stretch/>
        </p:blipFill>
        <p:spPr>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pic>
        <p:nvPicPr>
          <p:cNvPr id="10" name="Picture 9" descr="A picture containing clock&#10;&#10;Description automatically generated">
            <a:extLst>
              <a:ext uri="{FF2B5EF4-FFF2-40B4-BE49-F238E27FC236}">
                <a16:creationId xmlns:a16="http://schemas.microsoft.com/office/drawing/2014/main" id="{B34DD9CB-4247-D142-ACF2-7922DCEF03A0}"/>
              </a:ext>
            </a:extLst>
          </p:cNvPr>
          <p:cNvPicPr>
            <a:picLocks noChangeAspect="1"/>
          </p:cNvPicPr>
          <p:nvPr/>
        </p:nvPicPr>
        <p:blipFill>
          <a:blip r:embed="rId6"/>
          <a:stretch>
            <a:fillRect/>
          </a:stretch>
        </p:blipFill>
        <p:spPr>
          <a:xfrm>
            <a:off x="8831569" y="5852971"/>
            <a:ext cx="3290624" cy="824087"/>
          </a:xfrm>
          <a:prstGeom prst="rect">
            <a:avLst/>
          </a:prstGeom>
        </p:spPr>
      </p:pic>
    </p:spTree>
    <p:extLst>
      <p:ext uri="{BB962C8B-B14F-4D97-AF65-F5344CB8AC3E}">
        <p14:creationId xmlns:p14="http://schemas.microsoft.com/office/powerpoint/2010/main" val="2548137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10072" y="245034"/>
            <a:ext cx="4803636" cy="1311664"/>
          </a:xfrm>
        </p:spPr>
        <p:txBody>
          <a:bodyPr vert="horz" lIns="91440" tIns="45720" rIns="91440" bIns="45720" rtlCol="0">
            <a:normAutofit/>
          </a:bodyPr>
          <a:lstStyle/>
          <a:p>
            <a:r>
              <a:rPr lang="en-US" b="1" dirty="0">
                <a:solidFill>
                  <a:srgbClr val="18A7E0"/>
                </a:solidFill>
                <a:latin typeface="+mn-lt"/>
              </a:rPr>
              <a:t>Activity Two</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10072" y="1320800"/>
            <a:ext cx="5710358" cy="2641600"/>
          </a:xfrm>
        </p:spPr>
        <p:txBody>
          <a:bodyPr vert="horz" lIns="91440" tIns="45720" rIns="91440" bIns="45720" rtlCol="0" anchor="ctr">
            <a:normAutofit fontScale="92500" lnSpcReduction="20000"/>
          </a:bodyPr>
          <a:lstStyle/>
          <a:p>
            <a:r>
              <a:rPr lang="en-GB" sz="3000" dirty="0"/>
              <a:t>It is important that we think about how we can avoid being in unhealthy friendships. </a:t>
            </a:r>
          </a:p>
          <a:p>
            <a:endParaRPr lang="en-GB" sz="3000" dirty="0"/>
          </a:p>
          <a:p>
            <a:r>
              <a:rPr lang="en-GB" sz="3000" dirty="0"/>
              <a:t>One way of doing this is to think about how we might have a difficult conversation with a friend. </a:t>
            </a:r>
          </a:p>
        </p:txBody>
      </p:sp>
      <p:sp>
        <p:nvSpPr>
          <p:cNvPr id="31"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Picture 8" descr="A picture containing person, room, holding, computer&#10;&#10;Description automatically generated">
            <a:extLst>
              <a:ext uri="{FF2B5EF4-FFF2-40B4-BE49-F238E27FC236}">
                <a16:creationId xmlns:a16="http://schemas.microsoft.com/office/drawing/2014/main" id="{51CDE508-C45D-D54C-8BB9-D7F6DCACFF39}"/>
              </a:ext>
            </a:extLst>
          </p:cNvPr>
          <p:cNvPicPr>
            <a:picLocks noChangeAspect="1"/>
          </p:cNvPicPr>
          <p:nvPr/>
        </p:nvPicPr>
        <p:blipFill rotWithShape="1">
          <a:blip r:embed="rId4"/>
          <a:srcRect l="25316" r="25803" b="1"/>
          <a:stretch/>
        </p:blipFill>
        <p:spPr>
          <a:xfrm>
            <a:off x="6893318" y="770037"/>
            <a:ext cx="5298683"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
        <p:nvSpPr>
          <p:cNvPr id="16" name="Title 1">
            <a:extLst>
              <a:ext uri="{FF2B5EF4-FFF2-40B4-BE49-F238E27FC236}">
                <a16:creationId xmlns:a16="http://schemas.microsoft.com/office/drawing/2014/main" id="{BD0ABCBF-08D4-2747-BA25-7CCDCC7149D6}"/>
              </a:ext>
            </a:extLst>
          </p:cNvPr>
          <p:cNvSpPr txBox="1">
            <a:spLocks/>
          </p:cNvSpPr>
          <p:nvPr/>
        </p:nvSpPr>
        <p:spPr>
          <a:xfrm>
            <a:off x="385642" y="4092681"/>
            <a:ext cx="5710358" cy="2641599"/>
          </a:xfrm>
          <a:custGeom>
            <a:avLst/>
            <a:gdLst>
              <a:gd name="connsiteX0" fmla="*/ 0 w 5710358"/>
              <a:gd name="connsiteY0" fmla="*/ 0 h 2641599"/>
              <a:gd name="connsiteX1" fmla="*/ 577381 w 5710358"/>
              <a:gd name="connsiteY1" fmla="*/ 0 h 2641599"/>
              <a:gd name="connsiteX2" fmla="*/ 1040554 w 5710358"/>
              <a:gd name="connsiteY2" fmla="*/ 0 h 2641599"/>
              <a:gd name="connsiteX3" fmla="*/ 1789246 w 5710358"/>
              <a:gd name="connsiteY3" fmla="*/ 0 h 2641599"/>
              <a:gd name="connsiteX4" fmla="*/ 2366626 w 5710358"/>
              <a:gd name="connsiteY4" fmla="*/ 0 h 2641599"/>
              <a:gd name="connsiteX5" fmla="*/ 2944007 w 5710358"/>
              <a:gd name="connsiteY5" fmla="*/ 0 h 2641599"/>
              <a:gd name="connsiteX6" fmla="*/ 3692698 w 5710358"/>
              <a:gd name="connsiteY6" fmla="*/ 0 h 2641599"/>
              <a:gd name="connsiteX7" fmla="*/ 4212975 w 5710358"/>
              <a:gd name="connsiteY7" fmla="*/ 0 h 2641599"/>
              <a:gd name="connsiteX8" fmla="*/ 4961667 w 5710358"/>
              <a:gd name="connsiteY8" fmla="*/ 0 h 2641599"/>
              <a:gd name="connsiteX9" fmla="*/ 5710358 w 5710358"/>
              <a:gd name="connsiteY9" fmla="*/ 0 h 2641599"/>
              <a:gd name="connsiteX10" fmla="*/ 5710358 w 5710358"/>
              <a:gd name="connsiteY10" fmla="*/ 660400 h 2641599"/>
              <a:gd name="connsiteX11" fmla="*/ 5710358 w 5710358"/>
              <a:gd name="connsiteY11" fmla="*/ 1320800 h 2641599"/>
              <a:gd name="connsiteX12" fmla="*/ 5710358 w 5710358"/>
              <a:gd name="connsiteY12" fmla="*/ 2007615 h 2641599"/>
              <a:gd name="connsiteX13" fmla="*/ 5710358 w 5710358"/>
              <a:gd name="connsiteY13" fmla="*/ 2641599 h 2641599"/>
              <a:gd name="connsiteX14" fmla="*/ 5075874 w 5710358"/>
              <a:gd name="connsiteY14" fmla="*/ 2641599 h 2641599"/>
              <a:gd name="connsiteX15" fmla="*/ 4555597 w 5710358"/>
              <a:gd name="connsiteY15" fmla="*/ 2641599 h 2641599"/>
              <a:gd name="connsiteX16" fmla="*/ 3921112 w 5710358"/>
              <a:gd name="connsiteY16" fmla="*/ 2641599 h 2641599"/>
              <a:gd name="connsiteX17" fmla="*/ 3172421 w 5710358"/>
              <a:gd name="connsiteY17" fmla="*/ 2641599 h 2641599"/>
              <a:gd name="connsiteX18" fmla="*/ 2537937 w 5710358"/>
              <a:gd name="connsiteY18" fmla="*/ 2641599 h 2641599"/>
              <a:gd name="connsiteX19" fmla="*/ 2074763 w 5710358"/>
              <a:gd name="connsiteY19" fmla="*/ 2641599 h 2641599"/>
              <a:gd name="connsiteX20" fmla="*/ 1554486 w 5710358"/>
              <a:gd name="connsiteY20" fmla="*/ 2641599 h 2641599"/>
              <a:gd name="connsiteX21" fmla="*/ 805795 w 5710358"/>
              <a:gd name="connsiteY21" fmla="*/ 2641599 h 2641599"/>
              <a:gd name="connsiteX22" fmla="*/ 0 w 5710358"/>
              <a:gd name="connsiteY22" fmla="*/ 2641599 h 2641599"/>
              <a:gd name="connsiteX23" fmla="*/ 0 w 5710358"/>
              <a:gd name="connsiteY23" fmla="*/ 2034031 h 2641599"/>
              <a:gd name="connsiteX24" fmla="*/ 0 w 5710358"/>
              <a:gd name="connsiteY24" fmla="*/ 1400047 h 2641599"/>
              <a:gd name="connsiteX25" fmla="*/ 0 w 5710358"/>
              <a:gd name="connsiteY25" fmla="*/ 818896 h 2641599"/>
              <a:gd name="connsiteX26" fmla="*/ 0 w 5710358"/>
              <a:gd name="connsiteY26" fmla="*/ 0 h 2641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10358" h="2641599" extrusionOk="0">
                <a:moveTo>
                  <a:pt x="0" y="0"/>
                </a:moveTo>
                <a:cubicBezTo>
                  <a:pt x="194315" y="-5637"/>
                  <a:pt x="457370" y="-20463"/>
                  <a:pt x="577381" y="0"/>
                </a:cubicBezTo>
                <a:cubicBezTo>
                  <a:pt x="697392" y="20463"/>
                  <a:pt x="892459" y="1854"/>
                  <a:pt x="1040554" y="0"/>
                </a:cubicBezTo>
                <a:cubicBezTo>
                  <a:pt x="1188649" y="-1854"/>
                  <a:pt x="1422691" y="-20888"/>
                  <a:pt x="1789246" y="0"/>
                </a:cubicBezTo>
                <a:cubicBezTo>
                  <a:pt x="2155801" y="20888"/>
                  <a:pt x="2155017" y="-20586"/>
                  <a:pt x="2366626" y="0"/>
                </a:cubicBezTo>
                <a:cubicBezTo>
                  <a:pt x="2578235" y="20586"/>
                  <a:pt x="2755428" y="9334"/>
                  <a:pt x="2944007" y="0"/>
                </a:cubicBezTo>
                <a:cubicBezTo>
                  <a:pt x="3132586" y="-9334"/>
                  <a:pt x="3432099" y="-13792"/>
                  <a:pt x="3692698" y="0"/>
                </a:cubicBezTo>
                <a:cubicBezTo>
                  <a:pt x="3953297" y="13792"/>
                  <a:pt x="4102975" y="-12492"/>
                  <a:pt x="4212975" y="0"/>
                </a:cubicBezTo>
                <a:cubicBezTo>
                  <a:pt x="4322975" y="12492"/>
                  <a:pt x="4626967" y="30804"/>
                  <a:pt x="4961667" y="0"/>
                </a:cubicBezTo>
                <a:cubicBezTo>
                  <a:pt x="5296367" y="-30804"/>
                  <a:pt x="5350744" y="20155"/>
                  <a:pt x="5710358" y="0"/>
                </a:cubicBezTo>
                <a:cubicBezTo>
                  <a:pt x="5706837" y="173488"/>
                  <a:pt x="5737215" y="406352"/>
                  <a:pt x="5710358" y="660400"/>
                </a:cubicBezTo>
                <a:cubicBezTo>
                  <a:pt x="5683501" y="914448"/>
                  <a:pt x="5742207" y="1171303"/>
                  <a:pt x="5710358" y="1320800"/>
                </a:cubicBezTo>
                <a:cubicBezTo>
                  <a:pt x="5678509" y="1470297"/>
                  <a:pt x="5740051" y="1706667"/>
                  <a:pt x="5710358" y="2007615"/>
                </a:cubicBezTo>
                <a:cubicBezTo>
                  <a:pt x="5680665" y="2308564"/>
                  <a:pt x="5728384" y="2330313"/>
                  <a:pt x="5710358" y="2641599"/>
                </a:cubicBezTo>
                <a:cubicBezTo>
                  <a:pt x="5541723" y="2621879"/>
                  <a:pt x="5358613" y="2617233"/>
                  <a:pt x="5075874" y="2641599"/>
                </a:cubicBezTo>
                <a:cubicBezTo>
                  <a:pt x="4793135" y="2665965"/>
                  <a:pt x="4788099" y="2624889"/>
                  <a:pt x="4555597" y="2641599"/>
                </a:cubicBezTo>
                <a:cubicBezTo>
                  <a:pt x="4323095" y="2658309"/>
                  <a:pt x="4142471" y="2658487"/>
                  <a:pt x="3921112" y="2641599"/>
                </a:cubicBezTo>
                <a:cubicBezTo>
                  <a:pt x="3699754" y="2624711"/>
                  <a:pt x="3401103" y="2606639"/>
                  <a:pt x="3172421" y="2641599"/>
                </a:cubicBezTo>
                <a:cubicBezTo>
                  <a:pt x="2943739" y="2676559"/>
                  <a:pt x="2764893" y="2650924"/>
                  <a:pt x="2537937" y="2641599"/>
                </a:cubicBezTo>
                <a:cubicBezTo>
                  <a:pt x="2310981" y="2632274"/>
                  <a:pt x="2221764" y="2660464"/>
                  <a:pt x="2074763" y="2641599"/>
                </a:cubicBezTo>
                <a:cubicBezTo>
                  <a:pt x="1927762" y="2622734"/>
                  <a:pt x="1803458" y="2624276"/>
                  <a:pt x="1554486" y="2641599"/>
                </a:cubicBezTo>
                <a:cubicBezTo>
                  <a:pt x="1305514" y="2658922"/>
                  <a:pt x="1094716" y="2657296"/>
                  <a:pt x="805795" y="2641599"/>
                </a:cubicBezTo>
                <a:cubicBezTo>
                  <a:pt x="516874" y="2625902"/>
                  <a:pt x="278299" y="2604570"/>
                  <a:pt x="0" y="2641599"/>
                </a:cubicBezTo>
                <a:cubicBezTo>
                  <a:pt x="15741" y="2440690"/>
                  <a:pt x="20706" y="2270149"/>
                  <a:pt x="0" y="2034031"/>
                </a:cubicBezTo>
                <a:cubicBezTo>
                  <a:pt x="-20706" y="1797913"/>
                  <a:pt x="2902" y="1534552"/>
                  <a:pt x="0" y="1400047"/>
                </a:cubicBezTo>
                <a:cubicBezTo>
                  <a:pt x="-2902" y="1265542"/>
                  <a:pt x="-24937" y="959897"/>
                  <a:pt x="0" y="818896"/>
                </a:cubicBezTo>
                <a:cubicBezTo>
                  <a:pt x="24937" y="677895"/>
                  <a:pt x="-6827" y="273103"/>
                  <a:pt x="0" y="0"/>
                </a:cubicBezTo>
                <a:close/>
              </a:path>
            </a:pathLst>
          </a:custGeom>
          <a:noFill/>
          <a:ln>
            <a:solidFill>
              <a:srgbClr val="18A7E0">
                <a:alpha val="0"/>
              </a:srgbClr>
            </a:solidFill>
            <a:extLst>
              <a:ext uri="{C807C97D-BFC1-408E-A445-0C87EB9F89A2}">
                <ask:lineSketchStyleProps xmlns="" xmlns:ask="http://schemas.microsoft.com/office/drawing/2018/sketchyshapes" sd="1219033472">
                  <a:prstGeom prst="rect">
                    <a:avLst/>
                  </a:prstGeom>
                  <ask:type>
                    <ask:lineSketchFreehand/>
                  </ask:type>
                </ask:lineSketchStyleProps>
              </a:ext>
            </a:extLst>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n-GB" sz="2800" b="1" dirty="0">
                <a:solidFill>
                  <a:srgbClr val="18A7E0"/>
                </a:solidFill>
              </a:rPr>
            </a:br>
            <a:r>
              <a:rPr lang="en-GB" sz="2800" b="1" dirty="0">
                <a:solidFill>
                  <a:srgbClr val="18A7E0"/>
                </a:solidFill>
                <a:latin typeface="+mn-lt"/>
              </a:rPr>
              <a:t>Model Scenario 1 </a:t>
            </a:r>
            <a:r>
              <a:rPr lang="en-GB" sz="2800" i="1" dirty="0"/>
              <a:t>You and your friends go clothes shopping together. They have tried something on and they ask for your advice. You do not think what they have tried on looks good.</a:t>
            </a:r>
            <a:r>
              <a:rPr lang="en-GB" sz="2800" dirty="0"/>
              <a:t> </a:t>
            </a:r>
            <a:br>
              <a:rPr lang="en-GB" sz="2800" i="1" dirty="0">
                <a:latin typeface="+mn-lt"/>
              </a:rPr>
            </a:br>
            <a:endParaRPr lang="en-US" sz="2800" b="1" dirty="0">
              <a:solidFill>
                <a:srgbClr val="18A7E0"/>
              </a:solidFill>
              <a:latin typeface="+mn-lt"/>
            </a:endParaRPr>
          </a:p>
        </p:txBody>
      </p:sp>
      <p:pic>
        <p:nvPicPr>
          <p:cNvPr id="18" name="Picture 17" descr="A picture containing clock&#10;&#10;Description automatically generated">
            <a:extLst>
              <a:ext uri="{FF2B5EF4-FFF2-40B4-BE49-F238E27FC236}">
                <a16:creationId xmlns:a16="http://schemas.microsoft.com/office/drawing/2014/main" id="{BFD9D0D2-DE86-2D41-8095-E81AE1F897D2}"/>
              </a:ext>
            </a:extLst>
          </p:cNvPr>
          <p:cNvPicPr>
            <a:picLocks noChangeAspect="1"/>
          </p:cNvPicPr>
          <p:nvPr/>
        </p:nvPicPr>
        <p:blipFill>
          <a:blip r:embed="rId5"/>
          <a:stretch>
            <a:fillRect/>
          </a:stretch>
        </p:blipFill>
        <p:spPr>
          <a:xfrm>
            <a:off x="8901377" y="0"/>
            <a:ext cx="3290624" cy="824087"/>
          </a:xfrm>
          <a:prstGeom prst="rect">
            <a:avLst/>
          </a:prstGeom>
        </p:spPr>
      </p:pic>
    </p:spTree>
    <p:extLst>
      <p:ext uri="{BB962C8B-B14F-4D97-AF65-F5344CB8AC3E}">
        <p14:creationId xmlns:p14="http://schemas.microsoft.com/office/powerpoint/2010/main" val="511998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A picture containing person, room, holding, computer&#10;&#10;Description automatically generated">
            <a:extLst>
              <a:ext uri="{FF2B5EF4-FFF2-40B4-BE49-F238E27FC236}">
                <a16:creationId xmlns:a16="http://schemas.microsoft.com/office/drawing/2014/main" id="{51CDE508-C45D-D54C-8BB9-D7F6DCACFF39}"/>
              </a:ext>
            </a:extLst>
          </p:cNvPr>
          <p:cNvPicPr>
            <a:picLocks noChangeAspect="1"/>
          </p:cNvPicPr>
          <p:nvPr/>
        </p:nvPicPr>
        <p:blipFill rotWithShape="1">
          <a:blip r:embed="rId3">
            <a:alphaModFix/>
          </a:blip>
          <a:srcRect l="13111" r="34443"/>
          <a:stretch/>
        </p:blipFill>
        <p:spPr>
          <a:xfrm>
            <a:off x="5797543" y="10"/>
            <a:ext cx="6394152" cy="6857990"/>
          </a:xfrm>
          <a:prstGeom prst="rect">
            <a:avLst/>
          </a:prstGeom>
        </p:spPr>
      </p:pic>
      <p:pic>
        <p:nvPicPr>
          <p:cNvPr id="35" name="Picture 34">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4" name="Rectangle 3">
            <a:extLst>
              <a:ext uri="{FF2B5EF4-FFF2-40B4-BE49-F238E27FC236}">
                <a16:creationId xmlns:a16="http://schemas.microsoft.com/office/drawing/2014/main" id="{F7C2B8C9-B034-484F-8CD2-C8FF1C1432E7}"/>
              </a:ext>
            </a:extLst>
          </p:cNvPr>
          <p:cNvSpPr/>
          <p:nvPr/>
        </p:nvSpPr>
        <p:spPr>
          <a:xfrm>
            <a:off x="102291" y="128337"/>
            <a:ext cx="6218298" cy="6724918"/>
          </a:xfrm>
          <a:prstGeom prst="rect">
            <a:avLst/>
          </a:prstGeom>
        </p:spPr>
        <p:txBody>
          <a:bodyPr wrap="square">
            <a:spAutoFit/>
          </a:bodyPr>
          <a:lstStyle/>
          <a:p>
            <a:pPr>
              <a:spcAft>
                <a:spcPts val="600"/>
              </a:spcAft>
            </a:pPr>
            <a:r>
              <a:rPr lang="en-GB" sz="2400" dirty="0">
                <a:solidFill>
                  <a:srgbClr val="000000"/>
                </a:solidFill>
              </a:rPr>
              <a:t>Look at the list of possible responses and discuss in pairs which </a:t>
            </a:r>
            <a:r>
              <a:rPr lang="en-GB" sz="2400" b="1" dirty="0">
                <a:solidFill>
                  <a:srgbClr val="18A7E0"/>
                </a:solidFill>
              </a:rPr>
              <a:t>behaviours you would expect</a:t>
            </a:r>
            <a:r>
              <a:rPr lang="en-GB" sz="2400" dirty="0">
                <a:solidFill>
                  <a:srgbClr val="000000"/>
                </a:solidFill>
              </a:rPr>
              <a:t> to see from a </a:t>
            </a:r>
            <a:r>
              <a:rPr lang="en-GB" sz="2400" b="1" dirty="0">
                <a:solidFill>
                  <a:srgbClr val="18A7E0"/>
                </a:solidFill>
              </a:rPr>
              <a:t>healthy friendship </a:t>
            </a:r>
            <a:r>
              <a:rPr lang="en-GB" sz="2400" dirty="0">
                <a:solidFill>
                  <a:srgbClr val="000000"/>
                </a:solidFill>
              </a:rPr>
              <a:t>and those behaviours which would indicate an </a:t>
            </a:r>
            <a:r>
              <a:rPr lang="en-GB" sz="2400" b="1" dirty="0">
                <a:solidFill>
                  <a:srgbClr val="18A7E0"/>
                </a:solidFill>
              </a:rPr>
              <a:t>unhealthy friendship</a:t>
            </a:r>
            <a:r>
              <a:rPr lang="en-GB" sz="2400" dirty="0">
                <a:solidFill>
                  <a:srgbClr val="000000"/>
                </a:solidFill>
              </a:rPr>
              <a:t>. Add any of your own examples. </a:t>
            </a:r>
            <a:endParaRPr lang="en-GB" sz="1400" dirty="0">
              <a:solidFill>
                <a:srgbClr val="000000"/>
              </a:solidFill>
            </a:endParaRPr>
          </a:p>
          <a:p>
            <a:pPr marL="742950" lvl="1" indent="-285750">
              <a:buFont typeface="Arial" panose="020B0604020202020204" pitchFamily="34" charset="0"/>
              <a:buChar char="•"/>
            </a:pPr>
            <a:r>
              <a:rPr lang="en-GB" dirty="0">
                <a:solidFill>
                  <a:srgbClr val="000000"/>
                </a:solidFill>
              </a:rPr>
              <a:t>You lie and tell them it looks great when you don't think it does</a:t>
            </a:r>
          </a:p>
          <a:p>
            <a:pPr marL="742950" lvl="1" indent="-285750">
              <a:buFont typeface="Arial" panose="020B0604020202020204" pitchFamily="34" charset="0"/>
              <a:buChar char="•"/>
            </a:pPr>
            <a:r>
              <a:rPr lang="en-GB" dirty="0">
                <a:solidFill>
                  <a:srgbClr val="000000"/>
                </a:solidFill>
              </a:rPr>
              <a:t>Silence - you don't really say anything</a:t>
            </a:r>
          </a:p>
          <a:p>
            <a:pPr marL="742950" lvl="1" indent="-285750">
              <a:buFont typeface="Arial" panose="020B0604020202020204" pitchFamily="34" charset="0"/>
              <a:buChar char="•"/>
            </a:pPr>
            <a:r>
              <a:rPr lang="en-GB" dirty="0">
                <a:solidFill>
                  <a:srgbClr val="000000"/>
                </a:solidFill>
              </a:rPr>
              <a:t>You say, “I'm not sure that’s the best look, how about this?”</a:t>
            </a:r>
          </a:p>
          <a:p>
            <a:pPr marL="742950" lvl="1" indent="-285750">
              <a:buFont typeface="Arial" panose="020B0604020202020204" pitchFamily="34" charset="0"/>
              <a:buChar char="•"/>
            </a:pPr>
            <a:r>
              <a:rPr lang="en-US" dirty="0">
                <a:solidFill>
                  <a:srgbClr val="000000"/>
                </a:solidFill>
              </a:rPr>
              <a:t>Offer to choose something different that you think would suit them</a:t>
            </a:r>
          </a:p>
          <a:p>
            <a:pPr marL="742950" lvl="1" indent="-285750">
              <a:buFont typeface="Arial" panose="020B0604020202020204" pitchFamily="34" charset="0"/>
              <a:buChar char="•"/>
            </a:pPr>
            <a:r>
              <a:rPr lang="en-GB" dirty="0">
                <a:solidFill>
                  <a:srgbClr val="000000"/>
                </a:solidFill>
              </a:rPr>
              <a:t>You take a photo and tell them that even a snapchat filter doesn’t help</a:t>
            </a:r>
          </a:p>
          <a:p>
            <a:pPr marL="742950" lvl="1" indent="-285750">
              <a:buFont typeface="Arial" panose="020B0604020202020204" pitchFamily="34" charset="0"/>
              <a:buChar char="•"/>
            </a:pPr>
            <a:r>
              <a:rPr lang="en-GB" dirty="0">
                <a:solidFill>
                  <a:srgbClr val="000000"/>
                </a:solidFill>
              </a:rPr>
              <a:t>You ask them how confident they feel wearing it</a:t>
            </a:r>
          </a:p>
          <a:p>
            <a:pPr marL="742950" lvl="1" indent="-285750">
              <a:buFont typeface="Arial" panose="020B0604020202020204" pitchFamily="34" charset="0"/>
              <a:buChar char="•"/>
            </a:pPr>
            <a:r>
              <a:rPr lang="en-GB" dirty="0">
                <a:solidFill>
                  <a:srgbClr val="000000"/>
                </a:solidFill>
              </a:rPr>
              <a:t>You ask them if they feel comfortable </a:t>
            </a:r>
          </a:p>
          <a:p>
            <a:pPr marL="742950" lvl="1" indent="-285750">
              <a:buFont typeface="Arial" panose="020B0604020202020204" pitchFamily="34" charset="0"/>
              <a:buChar char="•"/>
            </a:pPr>
            <a:r>
              <a:rPr lang="en-GB" dirty="0">
                <a:solidFill>
                  <a:srgbClr val="000000"/>
                </a:solidFill>
              </a:rPr>
              <a:t>You make fun of how they look in it</a:t>
            </a:r>
          </a:p>
          <a:p>
            <a:pPr marL="742950" lvl="1" indent="-285750">
              <a:buFont typeface="Arial" panose="020B0604020202020204" pitchFamily="34" charset="0"/>
              <a:buChar char="•"/>
            </a:pPr>
            <a:r>
              <a:rPr lang="en-GB" dirty="0">
                <a:solidFill>
                  <a:srgbClr val="000000"/>
                </a:solidFill>
              </a:rPr>
              <a:t>You take a photo, laugh then send it to all your friends on snapchat</a:t>
            </a:r>
          </a:p>
          <a:p>
            <a:pPr marL="742950" lvl="1" indent="-285750">
              <a:buFont typeface="Arial" panose="020B0604020202020204" pitchFamily="34" charset="0"/>
              <a:buChar char="•"/>
            </a:pPr>
            <a:r>
              <a:rPr lang="en-GB" dirty="0">
                <a:solidFill>
                  <a:srgbClr val="000000"/>
                </a:solidFill>
              </a:rPr>
              <a:t>Recommend a different style or colour </a:t>
            </a:r>
          </a:p>
          <a:p>
            <a:pPr marL="742950" lvl="1" indent="-285750">
              <a:buFont typeface="Arial" panose="020B0604020202020204" pitchFamily="34" charset="0"/>
              <a:buChar char="•"/>
            </a:pPr>
            <a:r>
              <a:rPr lang="en-GB" dirty="0">
                <a:solidFill>
                  <a:srgbClr val="000000"/>
                </a:solidFill>
              </a:rPr>
              <a:t>Remind them about an outfit that you saw them in where they seemed comfortable and confident.</a:t>
            </a:r>
          </a:p>
        </p:txBody>
      </p:sp>
      <p:pic>
        <p:nvPicPr>
          <p:cNvPr id="17" name="Picture 16" descr="A picture containing clock&#10;&#10;Description automatically generated">
            <a:extLst>
              <a:ext uri="{FF2B5EF4-FFF2-40B4-BE49-F238E27FC236}">
                <a16:creationId xmlns:a16="http://schemas.microsoft.com/office/drawing/2014/main" id="{BB4F5F4D-4487-7941-AD01-D323923A4957}"/>
              </a:ext>
            </a:extLst>
          </p:cNvPr>
          <p:cNvPicPr>
            <a:picLocks noChangeAspect="1"/>
          </p:cNvPicPr>
          <p:nvPr/>
        </p:nvPicPr>
        <p:blipFill>
          <a:blip r:embed="rId5"/>
          <a:stretch>
            <a:fillRect/>
          </a:stretch>
        </p:blipFill>
        <p:spPr>
          <a:xfrm>
            <a:off x="8901377" y="0"/>
            <a:ext cx="3290624" cy="824087"/>
          </a:xfrm>
          <a:prstGeom prst="rect">
            <a:avLst/>
          </a:prstGeom>
        </p:spPr>
      </p:pic>
    </p:spTree>
    <p:extLst>
      <p:ext uri="{BB962C8B-B14F-4D97-AF65-F5344CB8AC3E}">
        <p14:creationId xmlns:p14="http://schemas.microsoft.com/office/powerpoint/2010/main" val="3334955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A picture containing person, room, holding, computer&#10;&#10;Description automatically generated">
            <a:extLst>
              <a:ext uri="{FF2B5EF4-FFF2-40B4-BE49-F238E27FC236}">
                <a16:creationId xmlns:a16="http://schemas.microsoft.com/office/drawing/2014/main" id="{51CDE508-C45D-D54C-8BB9-D7F6DCACFF39}"/>
              </a:ext>
            </a:extLst>
          </p:cNvPr>
          <p:cNvPicPr>
            <a:picLocks noChangeAspect="1"/>
          </p:cNvPicPr>
          <p:nvPr/>
        </p:nvPicPr>
        <p:blipFill rotWithShape="1">
          <a:blip r:embed="rId3"/>
          <a:srcRect t="12918" b="21117"/>
          <a:stretch/>
        </p:blipFill>
        <p:spPr>
          <a:xfrm>
            <a:off x="0" y="0"/>
            <a:ext cx="12192001" cy="4523873"/>
          </a:xfrm>
          <a:prstGeom prst="rect">
            <a:avLst/>
          </a:prstGeom>
        </p:spPr>
      </p:pic>
      <p:pic>
        <p:nvPicPr>
          <p:cNvPr id="14" name="Picture 13">
            <a:extLst>
              <a:ext uri="{FF2B5EF4-FFF2-40B4-BE49-F238E27FC236}">
                <a16:creationId xmlns:a16="http://schemas.microsoft.com/office/drawing/2014/main" id="{EE09A529-E47C-4634-BB98-0A9526C372B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51657"/>
          <a:stretch/>
        </p:blipFill>
        <p:spPr>
          <a:xfrm>
            <a:off x="0" y="3542616"/>
            <a:ext cx="12192000" cy="3315384"/>
          </a:xfrm>
          <a:prstGeom prst="rect">
            <a:avLst/>
          </a:prstGeom>
        </p:spPr>
      </p:pic>
      <p:sp>
        <p:nvSpPr>
          <p:cNvPr id="16" name="Oval 15">
            <a:extLst>
              <a:ext uri="{FF2B5EF4-FFF2-40B4-BE49-F238E27FC236}">
                <a16:creationId xmlns:a16="http://schemas.microsoft.com/office/drawing/2014/main" id="{569C1A01-6FB5-43CE-ADCC-936728ACA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56267" y="4388303"/>
            <a:ext cx="824089" cy="70298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9D9D89C4-BFF8-8B44-A4E5-F041D9EAEDA4}"/>
              </a:ext>
            </a:extLst>
          </p:cNvPr>
          <p:cNvGraphicFramePr>
            <a:graphicFrameLocks noGrp="1"/>
          </p:cNvGraphicFramePr>
          <p:nvPr>
            <p:extLst>
              <p:ext uri="{D42A27DB-BD31-4B8C-83A1-F6EECF244321}">
                <p14:modId xmlns:p14="http://schemas.microsoft.com/office/powerpoint/2010/main" val="3350363676"/>
              </p:ext>
            </p:extLst>
          </p:nvPr>
        </p:nvGraphicFramePr>
        <p:xfrm>
          <a:off x="208548" y="4366703"/>
          <a:ext cx="11774904" cy="2192936"/>
        </p:xfrm>
        <a:graphic>
          <a:graphicData uri="http://schemas.openxmlformats.org/drawingml/2006/table">
            <a:tbl>
              <a:tblPr firstRow="1" bandRow="1">
                <a:tableStyleId>{5C22544A-7EE6-4342-B048-85BDC9FD1C3A}</a:tableStyleId>
              </a:tblPr>
              <a:tblGrid>
                <a:gridCol w="5887452">
                  <a:extLst>
                    <a:ext uri="{9D8B030D-6E8A-4147-A177-3AD203B41FA5}">
                      <a16:colId xmlns:a16="http://schemas.microsoft.com/office/drawing/2014/main" val="643491327"/>
                    </a:ext>
                  </a:extLst>
                </a:gridCol>
                <a:gridCol w="5887452">
                  <a:extLst>
                    <a:ext uri="{9D8B030D-6E8A-4147-A177-3AD203B41FA5}">
                      <a16:colId xmlns:a16="http://schemas.microsoft.com/office/drawing/2014/main" val="3520618732"/>
                    </a:ext>
                  </a:extLst>
                </a:gridCol>
              </a:tblGrid>
              <a:tr h="394616">
                <a:tc>
                  <a:txBody>
                    <a:bodyPr/>
                    <a:lstStyle/>
                    <a:p>
                      <a:pPr algn="ctr"/>
                      <a:r>
                        <a:rPr lang="en-GB" sz="1600" kern="1200" dirty="0">
                          <a:solidFill>
                            <a:schemeClr val="dk1"/>
                          </a:solidFill>
                          <a:effectLst/>
                          <a:latin typeface="+mn-lt"/>
                          <a:ea typeface="+mn-ea"/>
                          <a:cs typeface="+mn-cs"/>
                        </a:rPr>
                        <a:t>Behaviours you would expect to see from a healthy friendship </a:t>
                      </a:r>
                      <a:endParaRPr lang="en-US" sz="1600" dirty="0"/>
                    </a:p>
                  </a:txBody>
                  <a:tcPr/>
                </a:tc>
                <a:tc>
                  <a:txBody>
                    <a:bodyPr/>
                    <a:lstStyle/>
                    <a:p>
                      <a:pPr algn="ctr"/>
                      <a:r>
                        <a:rPr lang="en-GB" sz="1600" kern="1200" dirty="0">
                          <a:solidFill>
                            <a:schemeClr val="dk1"/>
                          </a:solidFill>
                          <a:effectLst/>
                          <a:latin typeface="+mn-lt"/>
                          <a:ea typeface="+mn-ea"/>
                          <a:cs typeface="+mn-cs"/>
                        </a:rPr>
                        <a:t>Behaviours which would indicate an unhealthy friendship</a:t>
                      </a:r>
                      <a:r>
                        <a:rPr lang="en-GB" sz="1600" dirty="0">
                          <a:effectLst/>
                        </a:rPr>
                        <a:t> </a:t>
                      </a:r>
                      <a:endParaRPr lang="en-US" sz="1600" dirty="0"/>
                    </a:p>
                  </a:txBody>
                  <a:tcPr/>
                </a:tc>
                <a:extLst>
                  <a:ext uri="{0D108BD9-81ED-4DB2-BD59-A6C34878D82A}">
                    <a16:rowId xmlns:a16="http://schemas.microsoft.com/office/drawing/2014/main" val="4291876040"/>
                  </a:ext>
                </a:extLst>
              </a:tr>
              <a:tr h="961183">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rgbClr val="000000"/>
                          </a:solidFill>
                        </a:rPr>
                        <a:t>You ask them how confident they feel wearing it</a:t>
                      </a:r>
                      <a:endParaRPr lang="en-US" sz="16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rgbClr val="000000"/>
                          </a:solidFill>
                        </a:rPr>
                        <a:t>You ask them if they feel comfortable wearing it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rgbClr val="000000"/>
                          </a:solidFill>
                        </a:rPr>
                        <a:t>Recommend a different style or </a:t>
                      </a:r>
                      <a:r>
                        <a:rPr lang="en-US" sz="1600" dirty="0" err="1">
                          <a:solidFill>
                            <a:srgbClr val="000000"/>
                          </a:solidFill>
                        </a:rPr>
                        <a:t>colour</a:t>
                      </a:r>
                      <a:endParaRPr lang="en-US" sz="1600" dirty="0">
                        <a:solidFill>
                          <a:srgbClr val="000000"/>
                        </a:solidFill>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rgbClr val="000000"/>
                          </a:solidFill>
                          <a:latin typeface="+mn-lt"/>
                          <a:ea typeface="+mn-ea"/>
                          <a:cs typeface="+mn-cs"/>
                        </a:rPr>
                        <a:t>Offer to choose something different that you think would suit the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rgbClr val="000000"/>
                          </a:solidFill>
                          <a:latin typeface="+mn-lt"/>
                          <a:ea typeface="+mn-ea"/>
                          <a:cs typeface="+mn-cs"/>
                        </a:rPr>
                        <a:t>Remind them about an outfit that you saw them in where they seemed comfortable and confident.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rgbClr val="000000"/>
                          </a:solidFill>
                          <a:latin typeface="+mn-lt"/>
                          <a:ea typeface="+mn-ea"/>
                          <a:cs typeface="+mn-cs"/>
                        </a:rPr>
                        <a:t>You say, “I'm not sure that’s the best look, how about this?”</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rgbClr val="000000"/>
                          </a:solidFill>
                        </a:rPr>
                        <a:t>You lie and tell them it looks great when you don't think it does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rgbClr val="000000"/>
                          </a:solidFill>
                        </a:rPr>
                        <a:t>Silence - you don't really say anything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rgbClr val="000000"/>
                          </a:solidFill>
                        </a:rPr>
                        <a:t>You take a photo, laugh then send it to all your friends on snapchat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rgbClr val="000000"/>
                          </a:solidFill>
                        </a:rPr>
                        <a:t>You take a photo and tell them that even a snapchat filter doesn’t help make it look good.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rgbClr val="000000"/>
                          </a:solidFill>
                        </a:rPr>
                        <a:t>You make fun of how they look in it</a:t>
                      </a:r>
                    </a:p>
                  </a:txBody>
                  <a:tcPr/>
                </a:tc>
                <a:extLst>
                  <a:ext uri="{0D108BD9-81ED-4DB2-BD59-A6C34878D82A}">
                    <a16:rowId xmlns:a16="http://schemas.microsoft.com/office/drawing/2014/main" val="1653648131"/>
                  </a:ext>
                </a:extLst>
              </a:tr>
            </a:tbl>
          </a:graphicData>
        </a:graphic>
      </p:graphicFrame>
      <p:pic>
        <p:nvPicPr>
          <p:cNvPr id="8" name="Picture 7" descr="A picture containing clock&#10;&#10;Description automatically generated">
            <a:extLst>
              <a:ext uri="{FF2B5EF4-FFF2-40B4-BE49-F238E27FC236}">
                <a16:creationId xmlns:a16="http://schemas.microsoft.com/office/drawing/2014/main" id="{219841B4-90FD-E34A-89DC-2845A1E07A7B}"/>
              </a:ext>
            </a:extLst>
          </p:cNvPr>
          <p:cNvPicPr>
            <a:picLocks noChangeAspect="1"/>
          </p:cNvPicPr>
          <p:nvPr/>
        </p:nvPicPr>
        <p:blipFill>
          <a:blip r:embed="rId5"/>
          <a:stretch>
            <a:fillRect/>
          </a:stretch>
        </p:blipFill>
        <p:spPr>
          <a:xfrm>
            <a:off x="8901377" y="0"/>
            <a:ext cx="3290624" cy="824087"/>
          </a:xfrm>
          <a:prstGeom prst="rect">
            <a:avLst/>
          </a:prstGeom>
        </p:spPr>
      </p:pic>
    </p:spTree>
    <p:extLst>
      <p:ext uri="{BB962C8B-B14F-4D97-AF65-F5344CB8AC3E}">
        <p14:creationId xmlns:p14="http://schemas.microsoft.com/office/powerpoint/2010/main" val="2730404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room&#10;&#10;Description automatically generated">
            <a:extLst>
              <a:ext uri="{FF2B5EF4-FFF2-40B4-BE49-F238E27FC236}">
                <a16:creationId xmlns:a16="http://schemas.microsoft.com/office/drawing/2014/main" id="{C1C8BA82-5809-704E-BEB4-68E0D3B16F1A}"/>
              </a:ext>
            </a:extLst>
          </p:cNvPr>
          <p:cNvPicPr>
            <a:picLocks noChangeAspect="1"/>
          </p:cNvPicPr>
          <p:nvPr/>
        </p:nvPicPr>
        <p:blipFill rotWithShape="1">
          <a:blip r:embed="rId3">
            <a:alphaModFix/>
          </a:blip>
          <a:srcRect r="10435"/>
          <a:stretch/>
        </p:blipFill>
        <p:spPr>
          <a:xfrm>
            <a:off x="6083786" y="-168316"/>
            <a:ext cx="6261330" cy="3932313"/>
          </a:xfrm>
          <a:prstGeom prst="rect">
            <a:avLst/>
          </a:prstGeom>
          <a:effectLst>
            <a:softEdge rad="533400"/>
          </a:effectLst>
        </p:spPr>
      </p:pic>
      <p:pic>
        <p:nvPicPr>
          <p:cNvPr id="6" name="Content Placeholder 5" descr="A girl posing for a picture&#10;&#10;Description automatically generated">
            <a:extLst>
              <a:ext uri="{FF2B5EF4-FFF2-40B4-BE49-F238E27FC236}">
                <a16:creationId xmlns:a16="http://schemas.microsoft.com/office/drawing/2014/main" id="{B38F9952-EA1D-654F-885A-8BB6DB563FF5}"/>
              </a:ext>
            </a:extLst>
          </p:cNvPr>
          <p:cNvPicPr>
            <a:picLocks noChangeAspect="1"/>
          </p:cNvPicPr>
          <p:nvPr/>
        </p:nvPicPr>
        <p:blipFill rotWithShape="1">
          <a:blip r:embed="rId4"/>
          <a:srcRect l="9913" r="10218" b="-2"/>
          <a:stretch/>
        </p:blipFill>
        <p:spPr>
          <a:xfrm>
            <a:off x="6089904" y="2487166"/>
            <a:ext cx="6263640" cy="4215384"/>
          </a:xfrm>
          <a:prstGeom prst="rect">
            <a:avLst/>
          </a:prstGeom>
          <a:effectLst>
            <a:softEdge rad="533400"/>
          </a:effectLst>
        </p:spPr>
      </p:pic>
      <p:pic>
        <p:nvPicPr>
          <p:cNvPr id="58" name="Picture 57">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8" name="Content Placeholder 37">
            <a:extLst>
              <a:ext uri="{FF2B5EF4-FFF2-40B4-BE49-F238E27FC236}">
                <a16:creationId xmlns:a16="http://schemas.microsoft.com/office/drawing/2014/main" id="{DBBE1583-09EE-479F-B5A3-1A2C063BABC9}"/>
              </a:ext>
            </a:extLst>
          </p:cNvPr>
          <p:cNvSpPr>
            <a:spLocks noGrp="1"/>
          </p:cNvSpPr>
          <p:nvPr>
            <p:ph idx="1"/>
          </p:nvPr>
        </p:nvSpPr>
        <p:spPr>
          <a:xfrm>
            <a:off x="336885" y="1325441"/>
            <a:ext cx="5919536" cy="5094038"/>
          </a:xfrm>
        </p:spPr>
        <p:txBody>
          <a:bodyPr vert="horz" lIns="91440" tIns="45720" rIns="91440" bIns="45720" rtlCol="0" anchor="ctr">
            <a:normAutofit/>
          </a:bodyPr>
          <a:lstStyle/>
          <a:p>
            <a:r>
              <a:rPr lang="en-GB" dirty="0"/>
              <a:t>In pairs, you will read two more scenarios. For each scenario discuss what could go right, and what could go wrong. Consider these questions:</a:t>
            </a:r>
          </a:p>
          <a:p>
            <a:pPr lvl="1"/>
            <a:r>
              <a:rPr lang="en-GB" dirty="0"/>
              <a:t>What would a response look like if this was an unhealthy friendship?</a:t>
            </a:r>
          </a:p>
          <a:p>
            <a:pPr lvl="1"/>
            <a:r>
              <a:rPr lang="en-GB" dirty="0"/>
              <a:t>What would a response look like if this was a healthy friendship? </a:t>
            </a:r>
          </a:p>
          <a:p>
            <a:pPr lvl="1"/>
            <a:endParaRPr lang="en-GB" dirty="0"/>
          </a:p>
          <a:p>
            <a:r>
              <a:rPr lang="en-GB" dirty="0"/>
              <a:t>You will find it helpful to have the table of features of healthy and unhealthy friendships in front of you. </a:t>
            </a:r>
          </a:p>
          <a:p>
            <a:endParaRPr lang="en-US" sz="2000" dirty="0">
              <a:solidFill>
                <a:srgbClr val="000000"/>
              </a:solidFill>
            </a:endParaRPr>
          </a:p>
        </p:txBody>
      </p:sp>
      <p:sp>
        <p:nvSpPr>
          <p:cNvPr id="9" name="Rectangle 8">
            <a:extLst>
              <a:ext uri="{FF2B5EF4-FFF2-40B4-BE49-F238E27FC236}">
                <a16:creationId xmlns:a16="http://schemas.microsoft.com/office/drawing/2014/main" id="{12298D65-C0EA-7F4F-A4BD-0A63BAEB6125}"/>
              </a:ext>
            </a:extLst>
          </p:cNvPr>
          <p:cNvSpPr/>
          <p:nvPr/>
        </p:nvSpPr>
        <p:spPr>
          <a:xfrm>
            <a:off x="489456" y="455394"/>
            <a:ext cx="4803637" cy="701731"/>
          </a:xfrm>
          <a:prstGeom prst="rect">
            <a:avLst/>
          </a:prstGeom>
        </p:spPr>
        <p:txBody>
          <a:bodyPr wrap="square">
            <a:spAutoFit/>
          </a:bodyPr>
          <a:lstStyle/>
          <a:p>
            <a:pPr>
              <a:lnSpc>
                <a:spcPct val="90000"/>
              </a:lnSpc>
              <a:spcBef>
                <a:spcPct val="0"/>
              </a:spcBef>
              <a:spcAft>
                <a:spcPts val="600"/>
              </a:spcAft>
            </a:pPr>
            <a:r>
              <a:rPr lang="en-US" sz="4400" b="1" dirty="0">
                <a:solidFill>
                  <a:srgbClr val="18A7E0"/>
                </a:solidFill>
              </a:rPr>
              <a:t>Activity Three</a:t>
            </a:r>
          </a:p>
        </p:txBody>
      </p:sp>
      <p:pic>
        <p:nvPicPr>
          <p:cNvPr id="35" name="Picture 34" descr="A picture containing clock&#10;&#10;Description automatically generated">
            <a:extLst>
              <a:ext uri="{FF2B5EF4-FFF2-40B4-BE49-F238E27FC236}">
                <a16:creationId xmlns:a16="http://schemas.microsoft.com/office/drawing/2014/main" id="{4E3F5D04-6FCE-C147-874B-D149AD6539CF}"/>
              </a:ext>
            </a:extLst>
          </p:cNvPr>
          <p:cNvPicPr>
            <a:picLocks noChangeAspect="1"/>
          </p:cNvPicPr>
          <p:nvPr/>
        </p:nvPicPr>
        <p:blipFill>
          <a:blip r:embed="rId6"/>
          <a:stretch>
            <a:fillRect/>
          </a:stretch>
        </p:blipFill>
        <p:spPr>
          <a:xfrm>
            <a:off x="8901376" y="6033913"/>
            <a:ext cx="3290624" cy="824087"/>
          </a:xfrm>
          <a:prstGeom prst="rect">
            <a:avLst/>
          </a:prstGeom>
        </p:spPr>
      </p:pic>
    </p:spTree>
    <p:extLst>
      <p:ext uri="{BB962C8B-B14F-4D97-AF65-F5344CB8AC3E}">
        <p14:creationId xmlns:p14="http://schemas.microsoft.com/office/powerpoint/2010/main" val="4264123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room&#10;&#10;Description automatically generated">
            <a:extLst>
              <a:ext uri="{FF2B5EF4-FFF2-40B4-BE49-F238E27FC236}">
                <a16:creationId xmlns:a16="http://schemas.microsoft.com/office/drawing/2014/main" id="{C1C8BA82-5809-704E-BEB4-68E0D3B16F1A}"/>
              </a:ext>
            </a:extLst>
          </p:cNvPr>
          <p:cNvPicPr>
            <a:picLocks noChangeAspect="1"/>
          </p:cNvPicPr>
          <p:nvPr/>
        </p:nvPicPr>
        <p:blipFill rotWithShape="1">
          <a:blip r:embed="rId3">
            <a:alphaModFix/>
          </a:blip>
          <a:srcRect r="10435"/>
          <a:stretch/>
        </p:blipFill>
        <p:spPr>
          <a:xfrm>
            <a:off x="6083786" y="-168316"/>
            <a:ext cx="6261330" cy="3932313"/>
          </a:xfrm>
          <a:prstGeom prst="rect">
            <a:avLst/>
          </a:prstGeom>
          <a:effectLst>
            <a:softEdge rad="533400"/>
          </a:effectLst>
        </p:spPr>
      </p:pic>
      <p:pic>
        <p:nvPicPr>
          <p:cNvPr id="6" name="Content Placeholder 5" descr="A girl posing for a picture&#10;&#10;Description automatically generated">
            <a:extLst>
              <a:ext uri="{FF2B5EF4-FFF2-40B4-BE49-F238E27FC236}">
                <a16:creationId xmlns:a16="http://schemas.microsoft.com/office/drawing/2014/main" id="{B38F9952-EA1D-654F-885A-8BB6DB563FF5}"/>
              </a:ext>
            </a:extLst>
          </p:cNvPr>
          <p:cNvPicPr>
            <a:picLocks noChangeAspect="1"/>
          </p:cNvPicPr>
          <p:nvPr/>
        </p:nvPicPr>
        <p:blipFill rotWithShape="1">
          <a:blip r:embed="rId4"/>
          <a:srcRect l="9913" r="10218" b="-2"/>
          <a:stretch/>
        </p:blipFill>
        <p:spPr>
          <a:xfrm>
            <a:off x="6089904" y="2487166"/>
            <a:ext cx="6263640" cy="4215384"/>
          </a:xfrm>
          <a:prstGeom prst="rect">
            <a:avLst/>
          </a:prstGeom>
          <a:effectLst>
            <a:softEdge rad="533400"/>
          </a:effectLst>
        </p:spPr>
      </p:pic>
      <p:sp>
        <p:nvSpPr>
          <p:cNvPr id="9" name="Rectangle 8">
            <a:extLst>
              <a:ext uri="{FF2B5EF4-FFF2-40B4-BE49-F238E27FC236}">
                <a16:creationId xmlns:a16="http://schemas.microsoft.com/office/drawing/2014/main" id="{12298D65-C0EA-7F4F-A4BD-0A63BAEB6125}"/>
              </a:ext>
            </a:extLst>
          </p:cNvPr>
          <p:cNvSpPr/>
          <p:nvPr/>
        </p:nvSpPr>
        <p:spPr>
          <a:xfrm>
            <a:off x="312991" y="134307"/>
            <a:ext cx="5762365" cy="3327065"/>
          </a:xfrm>
          <a:prstGeom prst="rect">
            <a:avLst/>
          </a:prstGeom>
        </p:spPr>
        <p:txBody>
          <a:bodyPr wrap="square">
            <a:spAutoFit/>
          </a:bodyPr>
          <a:lstStyle/>
          <a:p>
            <a:pPr>
              <a:lnSpc>
                <a:spcPct val="90000"/>
              </a:lnSpc>
              <a:spcBef>
                <a:spcPct val="0"/>
              </a:spcBef>
              <a:spcAft>
                <a:spcPts val="600"/>
              </a:spcAft>
            </a:pPr>
            <a:r>
              <a:rPr lang="en-US" sz="3200" b="1" dirty="0">
                <a:solidFill>
                  <a:srgbClr val="18A7E0"/>
                </a:solidFill>
              </a:rPr>
              <a:t>Scenario 2</a:t>
            </a:r>
          </a:p>
          <a:p>
            <a:pPr>
              <a:lnSpc>
                <a:spcPct val="90000"/>
              </a:lnSpc>
              <a:spcBef>
                <a:spcPct val="0"/>
              </a:spcBef>
              <a:spcAft>
                <a:spcPts val="600"/>
              </a:spcAft>
            </a:pPr>
            <a:r>
              <a:rPr lang="en-GB" sz="2800" dirty="0"/>
              <a:t>One of your friends hasn’t been invited to something but everyone is talking about it and you know that your friend is feeling left out and upset. What would you say to the person inviting people (who is also your friend)?</a:t>
            </a:r>
            <a:endParaRPr lang="en-US" sz="6000" b="1" dirty="0">
              <a:solidFill>
                <a:srgbClr val="18A7E0"/>
              </a:solidFill>
            </a:endParaRPr>
          </a:p>
        </p:txBody>
      </p:sp>
      <p:sp>
        <p:nvSpPr>
          <p:cNvPr id="10" name="Rectangle 9">
            <a:extLst>
              <a:ext uri="{FF2B5EF4-FFF2-40B4-BE49-F238E27FC236}">
                <a16:creationId xmlns:a16="http://schemas.microsoft.com/office/drawing/2014/main" id="{43711629-DF7C-C34B-8F31-82BA90DA10DF}"/>
              </a:ext>
            </a:extLst>
          </p:cNvPr>
          <p:cNvSpPr/>
          <p:nvPr/>
        </p:nvSpPr>
        <p:spPr>
          <a:xfrm>
            <a:off x="312991" y="3530935"/>
            <a:ext cx="5762365" cy="3327065"/>
          </a:xfrm>
          <a:prstGeom prst="rect">
            <a:avLst/>
          </a:prstGeom>
        </p:spPr>
        <p:txBody>
          <a:bodyPr wrap="square">
            <a:spAutoFit/>
          </a:bodyPr>
          <a:lstStyle/>
          <a:p>
            <a:pPr>
              <a:lnSpc>
                <a:spcPct val="90000"/>
              </a:lnSpc>
              <a:spcBef>
                <a:spcPct val="0"/>
              </a:spcBef>
              <a:spcAft>
                <a:spcPts val="600"/>
              </a:spcAft>
            </a:pPr>
            <a:r>
              <a:rPr lang="en-US" sz="3200" b="1" dirty="0">
                <a:solidFill>
                  <a:srgbClr val="18A7E0"/>
                </a:solidFill>
              </a:rPr>
              <a:t>Scenario 3</a:t>
            </a:r>
          </a:p>
          <a:p>
            <a:pPr>
              <a:lnSpc>
                <a:spcPct val="90000"/>
              </a:lnSpc>
              <a:spcBef>
                <a:spcPct val="0"/>
              </a:spcBef>
              <a:spcAft>
                <a:spcPts val="600"/>
              </a:spcAft>
            </a:pPr>
            <a:r>
              <a:rPr lang="en-GB" sz="2800" dirty="0"/>
              <a:t>You are at a party with your friend, they are tired and say they want to leave early, but you want to stay as you are having a good time. What would you say to your friend who wants to leave? Is there anything else you would need to do?</a:t>
            </a:r>
            <a:endParaRPr lang="en-US" sz="2800" dirty="0"/>
          </a:p>
        </p:txBody>
      </p:sp>
      <p:pic>
        <p:nvPicPr>
          <p:cNvPr id="11" name="Picture 10" descr="A picture containing clock&#10;&#10;Description automatically generated">
            <a:extLst>
              <a:ext uri="{FF2B5EF4-FFF2-40B4-BE49-F238E27FC236}">
                <a16:creationId xmlns:a16="http://schemas.microsoft.com/office/drawing/2014/main" id="{5E0CDAA3-0FD7-C747-9D96-16D6E6F2F3C7}"/>
              </a:ext>
            </a:extLst>
          </p:cNvPr>
          <p:cNvPicPr>
            <a:picLocks noChangeAspect="1"/>
          </p:cNvPicPr>
          <p:nvPr/>
        </p:nvPicPr>
        <p:blipFill>
          <a:blip r:embed="rId5"/>
          <a:stretch>
            <a:fillRect/>
          </a:stretch>
        </p:blipFill>
        <p:spPr>
          <a:xfrm>
            <a:off x="8901376" y="6033913"/>
            <a:ext cx="3290624" cy="824087"/>
          </a:xfrm>
          <a:prstGeom prst="rect">
            <a:avLst/>
          </a:prstGeom>
        </p:spPr>
      </p:pic>
    </p:spTree>
    <p:extLst>
      <p:ext uri="{BB962C8B-B14F-4D97-AF65-F5344CB8AC3E}">
        <p14:creationId xmlns:p14="http://schemas.microsoft.com/office/powerpoint/2010/main" val="2496858723"/>
      </p:ext>
    </p:extLst>
  </p:cSld>
  <p:clrMapOvr>
    <a:masterClrMapping/>
  </p:clrMapOvr>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FB2228685EC404C91A6EC3A3CF733C8" ma:contentTypeVersion="20" ma:contentTypeDescription="Create a new document." ma:contentTypeScope="" ma:versionID="87f803ee678d08d3dcec30a8f63d8d71">
  <xsd:schema xmlns:xsd="http://www.w3.org/2001/XMLSchema" xmlns:xs="http://www.w3.org/2001/XMLSchema" xmlns:p="http://schemas.microsoft.com/office/2006/metadata/properties" xmlns:ns2="554728cf-8791-4a22-a7fc-5752b25d01d9" xmlns:ns3="2e4494b3-bcec-4197-829d-ab897af2db08" targetNamespace="http://schemas.microsoft.com/office/2006/metadata/properties" ma:root="true" ma:fieldsID="c3feaaee0ae27766af79f79ff0231568" ns2:_="" ns3:_="">
    <xsd:import namespace="554728cf-8791-4a22-a7fc-5752b25d01d9"/>
    <xsd:import namespace="2e4494b3-bcec-4197-829d-ab897af2db08"/>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728cf-8791-4a22-a7fc-5752b25d01d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a3e0ee6a-7e35-4d1e-960a-2a344279a8fe}" ma:internalName="TaxCatchAll" ma:showField="CatchAllData" ma:web="554728cf-8791-4a22-a7fc-5752b25d01d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e4494b3-bcec-4197-829d-ab897af2db08"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df45d9fc-05f3-477a-a23f-e6737fa287c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554728cf-8791-4a22-a7fc-5752b25d01d9" xsi:nil="true"/>
    <lcf76f155ced4ddcb4097134ff3c332f xmlns="2e4494b3-bcec-4197-829d-ab897af2db0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3075E23-C598-429E-B88D-FEF01F172478}">
  <ds:schemaRefs>
    <ds:schemaRef ds:uri="http://schemas.microsoft.com/sharepoint/v3/contenttype/forms"/>
  </ds:schemaRefs>
</ds:datastoreItem>
</file>

<file path=customXml/itemProps2.xml><?xml version="1.0" encoding="utf-8"?>
<ds:datastoreItem xmlns:ds="http://schemas.openxmlformats.org/officeDocument/2006/customXml" ds:itemID="{80E4B1E8-EB77-4AFD-966E-6D8BE75A3B21}"/>
</file>

<file path=customXml/itemProps3.xml><?xml version="1.0" encoding="utf-8"?>
<ds:datastoreItem xmlns:ds="http://schemas.openxmlformats.org/officeDocument/2006/customXml" ds:itemID="{9DB0154E-D9D9-46CF-8B9E-294D7B6DEF90}">
  <ds:schemaRefs>
    <ds:schemaRef ds:uri="2e4494b3-bcec-4197-829d-ab897af2db08"/>
    <ds:schemaRef ds:uri="http://purl.org/dc/elements/1.1/"/>
    <ds:schemaRef ds:uri="http://schemas.microsoft.com/office/2006/metadata/properties"/>
    <ds:schemaRef ds:uri="http://schemas.microsoft.com/office/2006/documentManagement/types"/>
    <ds:schemaRef ds:uri="554728cf-8791-4a22-a7fc-5752b25d01d9"/>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89</TotalTime>
  <Words>1583</Words>
  <Application>Microsoft Office PowerPoint</Application>
  <PresentationFormat>Widescreen</PresentationFormat>
  <Paragraphs>170</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Times New Roman</vt:lpstr>
      <vt:lpstr>Office Theme</vt:lpstr>
      <vt:lpstr>KS3 Healthy Relationships: Hope and Donte – Lesson Two</vt:lpstr>
      <vt:lpstr>Learning Aims</vt:lpstr>
      <vt:lpstr>Supporting You</vt:lpstr>
      <vt:lpstr>Activity One</vt:lpstr>
      <vt:lpstr>Activity Two</vt:lpstr>
      <vt:lpstr>PowerPoint Presentation</vt:lpstr>
      <vt:lpstr>PowerPoint Presentation</vt:lpstr>
      <vt:lpstr>PowerPoint Presentation</vt:lpstr>
      <vt:lpstr>PowerPoint Presentation</vt:lpstr>
      <vt:lpstr>PowerPoint Presentation</vt:lpstr>
      <vt:lpstr>Activity Four</vt:lpstr>
      <vt:lpstr>Practicing your Scripts</vt:lpstr>
      <vt:lpstr>PowerPoint Presentation</vt:lpstr>
      <vt:lpstr>Activity Five</vt:lpstr>
      <vt:lpstr>Activity Six</vt:lpstr>
      <vt:lpstr>Quick Quiz</vt:lpstr>
      <vt:lpstr>PowerPoint Presentation</vt:lpstr>
      <vt:lpstr>Quick Quiz: Answers</vt:lpstr>
      <vt:lpstr>PowerPoint Presentation</vt:lpstr>
      <vt:lpstr>Supporting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KS3 Healthy Relationships: Hope and Donte – Lesson Two</dc:title>
  <dc:creator>Elaine Halls</dc:creator>
  <cp:lastModifiedBy>chloe purcell</cp:lastModifiedBy>
  <cp:revision>19</cp:revision>
  <dcterms:created xsi:type="dcterms:W3CDTF">2020-07-17T07:05:50Z</dcterms:created>
  <dcterms:modified xsi:type="dcterms:W3CDTF">2020-07-24T10:14:14Z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0x0101004FB2228685EC404C91A6EC3A3CF733C8</vt:lpwstr>
  </property>
  <property fmtid="{D5CDD505-2E9C-101B-9397-08002B2CF9AE}" pid="3" name="MediaServiceImageTags">
    <vt:lpwstr/>
  </property>
</Properties>
</file>